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57" r:id="rId4"/>
    <p:sldId id="273" r:id="rId5"/>
    <p:sldId id="258" r:id="rId6"/>
    <p:sldId id="274" r:id="rId7"/>
    <p:sldId id="259" r:id="rId8"/>
    <p:sldId id="275" r:id="rId9"/>
    <p:sldId id="260" r:id="rId10"/>
    <p:sldId id="276" r:id="rId11"/>
    <p:sldId id="261" r:id="rId12"/>
    <p:sldId id="277" r:id="rId13"/>
    <p:sldId id="262" r:id="rId14"/>
    <p:sldId id="278" r:id="rId15"/>
    <p:sldId id="263" r:id="rId16"/>
    <p:sldId id="279" r:id="rId17"/>
    <p:sldId id="264" r:id="rId18"/>
    <p:sldId id="280" r:id="rId19"/>
    <p:sldId id="265" r:id="rId20"/>
    <p:sldId id="281" r:id="rId21"/>
    <p:sldId id="266" r:id="rId22"/>
    <p:sldId id="282" r:id="rId23"/>
    <p:sldId id="267" r:id="rId24"/>
    <p:sldId id="283" r:id="rId25"/>
    <p:sldId id="268" r:id="rId26"/>
    <p:sldId id="284" r:id="rId27"/>
    <p:sldId id="269" r:id="rId28"/>
    <p:sldId id="285" r:id="rId29"/>
    <p:sldId id="270" r:id="rId30"/>
    <p:sldId id="286" r:id="rId31"/>
    <p:sldId id="271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57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7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24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0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7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73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9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9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8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AD86-1BFA-4146-A9BF-DF1D707A8BB6}" type="datetimeFigureOut">
              <a:rPr lang="en-US" smtClean="0"/>
              <a:t>8/15/12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45BEC-0DC2-804C-8940-EB4D92CA0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9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European Renaissance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Economic Origins of the Italian Renaissance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06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Crusades:</a:t>
            </a:r>
            <a:br>
              <a:rPr lang="en-US" dirty="0" smtClean="0"/>
            </a:br>
            <a:r>
              <a:rPr lang="en-US" dirty="0" smtClean="0"/>
              <a:t>1096 A.D. to Late-1200s A.D.</a:t>
            </a:r>
            <a:endParaRPr lang="en-US" dirty="0"/>
          </a:p>
        </p:txBody>
      </p:sp>
      <p:pic>
        <p:nvPicPr>
          <p:cNvPr id="7" name="Content Placeholder 6" descr="crusades5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" b="382"/>
          <a:stretch>
            <a:fillRect/>
          </a:stretch>
        </p:blipFill>
        <p:spPr/>
      </p:pic>
      <p:pic>
        <p:nvPicPr>
          <p:cNvPr id="8" name="Content Placeholder 7" descr="CrusadersAtNicaea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r="62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1071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How did the Crusades influence the development of commerce in Italy</a:t>
            </a:r>
          </a:p>
          <a:p>
            <a:r>
              <a:rPr lang="en-US" dirty="0" smtClean="0"/>
              <a:t>Christian crusaders came into contact with Middle Eastern and Asian goods such as spices and silks</a:t>
            </a:r>
          </a:p>
          <a:p>
            <a:r>
              <a:rPr lang="en-US" dirty="0" smtClean="0"/>
              <a:t>In short, Christian Europe developed new </a:t>
            </a:r>
            <a:r>
              <a:rPr lang="en-US" i="1" dirty="0" smtClean="0"/>
              <a:t>appetites</a:t>
            </a:r>
            <a:r>
              <a:rPr lang="en-US" dirty="0" smtClean="0"/>
              <a:t> for goods not previously experienced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Spices and International Trade</a:t>
            </a:r>
            <a:endParaRPr lang="en-US" dirty="0"/>
          </a:p>
        </p:txBody>
      </p:sp>
      <p:pic>
        <p:nvPicPr>
          <p:cNvPr id="4" name="Content Placeholder 3" descr="spi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4112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#9 continued…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Christian Europe also learned better sailing and navigation techniques along with better mathematics, advances learned from Muslims</a:t>
            </a:r>
          </a:p>
          <a:p>
            <a:r>
              <a:rPr lang="en-US" dirty="0" smtClean="0"/>
              <a:t>As a result, the desire for goods from the Near East and Far East inspired the development of European merchants who could deliver such goods for profit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78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Sailing ships with triangular sails:</a:t>
            </a:r>
            <a:br>
              <a:rPr lang="en-US" dirty="0" smtClean="0"/>
            </a:br>
            <a:r>
              <a:rPr lang="en-US" dirty="0" smtClean="0"/>
              <a:t>Such vessels could sail into the wind</a:t>
            </a:r>
            <a:endParaRPr lang="en-US" dirty="0"/>
          </a:p>
        </p:txBody>
      </p:sp>
      <p:pic>
        <p:nvPicPr>
          <p:cNvPr id="4" name="Content Placeholder 3" descr="01Caravels off Gold Coast-Elbl 199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59" r="-129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039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The growth of merchant trading also led to the development of what European business improvement?</a:t>
            </a:r>
          </a:p>
          <a:p>
            <a:r>
              <a:rPr lang="en-US" dirty="0" smtClean="0"/>
              <a:t>The growth of money as a medium of exchange</a:t>
            </a:r>
          </a:p>
          <a:p>
            <a:r>
              <a:rPr lang="en-US" dirty="0" smtClean="0"/>
              <a:t>The growth of modern banking</a:t>
            </a:r>
          </a:p>
          <a:p>
            <a:r>
              <a:rPr lang="en-US" dirty="0" smtClean="0"/>
              <a:t>The rise of double-entry bookkeeping and financial accounting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22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Gold Florin</a:t>
            </a:r>
            <a:br>
              <a:rPr lang="en-US" dirty="0" smtClean="0"/>
            </a:br>
            <a:r>
              <a:rPr lang="en-US" dirty="0" smtClean="0"/>
              <a:t>(Gold coin from Florence)</a:t>
            </a:r>
            <a:endParaRPr lang="en-US" dirty="0"/>
          </a:p>
        </p:txBody>
      </p:sp>
      <p:pic>
        <p:nvPicPr>
          <p:cNvPr id="4" name="Content Placeholder 3" descr="220px-Fiorino_134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501" b="-55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177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How do banks prosper?</a:t>
            </a:r>
          </a:p>
          <a:p>
            <a:r>
              <a:rPr lang="en-US" dirty="0" smtClean="0"/>
              <a:t>By renting out money for a fee (interest)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Prior to the mid-1800s, was </a:t>
            </a:r>
            <a:r>
              <a:rPr lang="en-US" i="1" dirty="0" smtClean="0"/>
              <a:t>Italy</a:t>
            </a:r>
            <a:r>
              <a:rPr lang="en-US" dirty="0" smtClean="0"/>
              <a:t> a unified nation-state?</a:t>
            </a:r>
          </a:p>
          <a:p>
            <a:r>
              <a:rPr lang="en-US" dirty="0" smtClean="0"/>
              <a:t>No…Italy was a place, not a 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7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Italian Peninsula, c. 1494</a:t>
            </a:r>
            <a:endParaRPr lang="en-US" dirty="0"/>
          </a:p>
        </p:txBody>
      </p:sp>
      <p:pic>
        <p:nvPicPr>
          <p:cNvPr id="4" name="Content Placeholder 3" descr="map18it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118" r="-411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535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What were three important Italian city-states during the Renaissance?</a:t>
            </a:r>
          </a:p>
          <a:p>
            <a:r>
              <a:rPr lang="en-US" dirty="0" smtClean="0"/>
              <a:t>Milan</a:t>
            </a:r>
          </a:p>
          <a:p>
            <a:r>
              <a:rPr lang="en-US" dirty="0" smtClean="0"/>
              <a:t>Venice</a:t>
            </a:r>
          </a:p>
          <a:p>
            <a:r>
              <a:rPr lang="en-US" dirty="0" smtClean="0"/>
              <a:t>Florence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What was another reason why Renaissance Italians were interested in ancient Roman culture?</a:t>
            </a:r>
          </a:p>
          <a:p>
            <a:r>
              <a:rPr lang="en-US" dirty="0" smtClean="0"/>
              <a:t>Roman ruins (old buildings, outdoor theatres, pillars, ancient roads, etc.) were all over 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02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73px-Sanzio_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73" b="145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8166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Ancient Roman Structure:</a:t>
            </a:r>
            <a:br>
              <a:rPr lang="en-US" dirty="0" smtClean="0"/>
            </a:br>
            <a:r>
              <a:rPr lang="en-US" dirty="0" smtClean="0"/>
              <a:t>Arch of Constantine</a:t>
            </a:r>
            <a:endParaRPr lang="en-US" dirty="0"/>
          </a:p>
        </p:txBody>
      </p:sp>
      <p:pic>
        <p:nvPicPr>
          <p:cNvPr id="4" name="Content Placeholder 3" descr="arch-of-constantine-rome-rarcc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50" r="-105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0745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15. What merchant family became rulers of Florence, beginning in 1434?</a:t>
            </a:r>
          </a:p>
          <a:p>
            <a:r>
              <a:rPr lang="en-US" dirty="0" smtClean="0"/>
              <a:t>The Medici family, led first by </a:t>
            </a:r>
            <a:r>
              <a:rPr lang="en-US" dirty="0" err="1" smtClean="0"/>
              <a:t>Cosimo</a:t>
            </a:r>
            <a:r>
              <a:rPr lang="en-US" dirty="0" smtClean="0"/>
              <a:t> de Medici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Who was </a:t>
            </a:r>
            <a:r>
              <a:rPr lang="en-US" dirty="0" err="1" smtClean="0"/>
              <a:t>Cosimo</a:t>
            </a:r>
            <a:r>
              <a:rPr lang="en-US" dirty="0" smtClean="0"/>
              <a:t> de Medici’s grandson, a man who ruled Florence in the late 1400s and financed numerous art projects?</a:t>
            </a:r>
          </a:p>
          <a:p>
            <a:r>
              <a:rPr lang="en-US" dirty="0" smtClean="0"/>
              <a:t>Lorenzo the Magnificent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4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Medici Family:</a:t>
            </a:r>
            <a:br>
              <a:rPr lang="en-US" dirty="0" smtClean="0"/>
            </a:br>
            <a:r>
              <a:rPr lang="en-US" dirty="0" smtClean="0"/>
              <a:t>Patrons of the Italian Renaissance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Cosimo</a:t>
            </a:r>
            <a:r>
              <a:rPr lang="en-US" dirty="0" smtClean="0"/>
              <a:t> de Medici</a:t>
            </a:r>
            <a:endParaRPr lang="en-US" dirty="0"/>
          </a:p>
        </p:txBody>
      </p:sp>
      <p:pic>
        <p:nvPicPr>
          <p:cNvPr id="9" name="Content Placeholder 8" descr="180px-Cosimo_de'_Medici_den_äldre,_porträtt_av_Jacopo_da_Pontormo_(ca_1518)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244" r="-29244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Lorenzo de Medici</a:t>
            </a:r>
            <a:endParaRPr lang="en-US" dirty="0"/>
          </a:p>
        </p:txBody>
      </p:sp>
      <p:pic>
        <p:nvPicPr>
          <p:cNvPr id="10" name="Content Placeholder 9" descr="170px-Verrocchio_Lorenzo_de_Medici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03" r="-21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04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17. Who was </a:t>
            </a:r>
            <a:r>
              <a:rPr lang="en-US" dirty="0" err="1" smtClean="0"/>
              <a:t>Girolamo</a:t>
            </a:r>
            <a:r>
              <a:rPr lang="en-US" dirty="0" smtClean="0"/>
              <a:t> Savonarola?</a:t>
            </a:r>
          </a:p>
          <a:p>
            <a:r>
              <a:rPr lang="en-US" dirty="0" smtClean="0"/>
              <a:t>A Dominican monk who preached against the “worldliness” of Florence</a:t>
            </a:r>
          </a:p>
          <a:p>
            <a:r>
              <a:rPr lang="en-US" dirty="0" smtClean="0"/>
              <a:t>He preached against Church corruption</a:t>
            </a:r>
          </a:p>
          <a:p>
            <a:r>
              <a:rPr lang="en-US" dirty="0" smtClean="0"/>
              <a:t>At one point he presided over a “bonfire of the vanities,” a burning of unapproved writings and art</a:t>
            </a:r>
          </a:p>
          <a:p>
            <a:r>
              <a:rPr lang="en-US" dirty="0" smtClean="0"/>
              <a:t>He drove out the Medici but he was later accused of heresy and put to death</a:t>
            </a:r>
          </a:p>
          <a:p>
            <a:r>
              <a:rPr lang="en-US" dirty="0" smtClean="0"/>
              <a:t>The Medici returned to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49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63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What were the Italian Wars of the late 1400s and early 1500s?</a:t>
            </a:r>
          </a:p>
          <a:p>
            <a:r>
              <a:rPr lang="en-US" dirty="0" smtClean="0"/>
              <a:t>A series of wars between France and Spain for control of the Italian peninsula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In 1527, what did Spanish troops do to Rome, the capital of Catholic Christianity?</a:t>
            </a:r>
          </a:p>
          <a:p>
            <a:r>
              <a:rPr lang="en-US" dirty="0" smtClean="0"/>
              <a:t>They sacked Rome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78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Holy Roman Emperor Charles V:</a:t>
            </a:r>
            <a:br>
              <a:rPr lang="en-US" dirty="0" smtClean="0"/>
            </a:br>
            <a:r>
              <a:rPr lang="en-US" dirty="0" smtClean="0"/>
              <a:t>Reigned 1519-1556</a:t>
            </a:r>
            <a:endParaRPr lang="en-US" dirty="0"/>
          </a:p>
        </p:txBody>
      </p:sp>
      <p:pic>
        <p:nvPicPr>
          <p:cNvPr id="4" name="Content Placeholder 3" descr="505px-Carlos_V_en_Mühlberg,_by_Titian,_from_Prado_in_Google_Ear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838" r="-578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73918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20. What did </a:t>
            </a:r>
            <a:r>
              <a:rPr lang="en-US" dirty="0" err="1" smtClean="0"/>
              <a:t>Niccolo</a:t>
            </a:r>
            <a:r>
              <a:rPr lang="en-US" dirty="0" smtClean="0"/>
              <a:t> Machiavelli argue in </a:t>
            </a:r>
            <a:r>
              <a:rPr lang="en-US" i="1" dirty="0" smtClean="0"/>
              <a:t>The Prince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order for a prince to maintain power it is important to do what works, not what is right</a:t>
            </a:r>
          </a:p>
          <a:p>
            <a:r>
              <a:rPr lang="en-US" dirty="0" smtClean="0"/>
              <a:t>Machiavelli’s outlook was secular (this-worldly) and practical, not Christian and moral</a:t>
            </a:r>
          </a:p>
          <a:p>
            <a:r>
              <a:rPr lang="en-US" dirty="0" smtClean="0"/>
              <a:t>Machiavelli’s writings signal a shift to a worldview less concerned with Heaven and Hell, and more concerned with the here-and-now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61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Niccolo</a:t>
            </a:r>
            <a:r>
              <a:rPr lang="en-US" dirty="0" smtClean="0"/>
              <a:t> Machiavelli</a:t>
            </a:r>
            <a:br>
              <a:rPr lang="en-US" dirty="0" smtClean="0"/>
            </a:br>
            <a:r>
              <a:rPr lang="en-US" dirty="0" smtClean="0"/>
              <a:t>1469-1527</a:t>
            </a:r>
            <a:endParaRPr lang="en-US" dirty="0"/>
          </a:p>
        </p:txBody>
      </p:sp>
      <p:pic>
        <p:nvPicPr>
          <p:cNvPr id="4" name="Content Placeholder 3" descr="220px-Portrait_of_Niccolò_Machiavelli_by_Santi_di_Ti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950" r="-669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771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Who were the movers-and-shakers of the European Renaissance?</a:t>
            </a:r>
          </a:p>
          <a:p>
            <a:r>
              <a:rPr lang="en-US" dirty="0" smtClean="0"/>
              <a:t>Nobles (Aristocrats who were born into an honored social position, and born into power)</a:t>
            </a:r>
          </a:p>
          <a:p>
            <a:r>
              <a:rPr lang="en-US" dirty="0" smtClean="0"/>
              <a:t>Bourgeoisie (a merchant class whose money brought power)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927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does the term </a:t>
            </a:r>
            <a:r>
              <a:rPr lang="en-US" i="1" dirty="0" smtClean="0"/>
              <a:t>Renaissance</a:t>
            </a:r>
            <a:r>
              <a:rPr lang="en-US" dirty="0" smtClean="0"/>
              <a:t> mean?</a:t>
            </a:r>
          </a:p>
          <a:p>
            <a:r>
              <a:rPr lang="en-US" dirty="0" smtClean="0"/>
              <a:t>Rebirth</a:t>
            </a:r>
          </a:p>
          <a:p>
            <a:r>
              <a:rPr lang="en-US" dirty="0" smtClean="0"/>
              <a:t>Or…”born again”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does the term </a:t>
            </a:r>
            <a:r>
              <a:rPr lang="en-US" i="1" dirty="0" smtClean="0"/>
              <a:t>rebirth</a:t>
            </a:r>
            <a:r>
              <a:rPr lang="en-US" dirty="0" smtClean="0"/>
              <a:t> suggest?</a:t>
            </a:r>
          </a:p>
          <a:p>
            <a:r>
              <a:rPr lang="en-US" dirty="0" smtClean="0"/>
              <a:t>Something once lived</a:t>
            </a:r>
          </a:p>
          <a:p>
            <a:r>
              <a:rPr lang="en-US" dirty="0" smtClean="0"/>
              <a:t>Something once died</a:t>
            </a:r>
          </a:p>
          <a:p>
            <a:r>
              <a:rPr lang="en-US" dirty="0" smtClean="0"/>
              <a:t>Something became alive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0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European Bourgeoisie and Nobility</a:t>
            </a:r>
            <a:br>
              <a:rPr lang="en-US" dirty="0" smtClean="0"/>
            </a:br>
            <a:r>
              <a:rPr lang="en-US" dirty="0" smtClean="0"/>
              <a:t>c. 1400s</a:t>
            </a:r>
            <a:endParaRPr lang="en-US" dirty="0"/>
          </a:p>
        </p:txBody>
      </p:sp>
      <p:pic>
        <p:nvPicPr>
          <p:cNvPr id="4" name="Content Placeholder 3" descr="index.php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284" r="-502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914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What was an important Renaissance invention that began an information revolution?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Printing Press</a:t>
            </a:r>
            <a:r>
              <a:rPr lang="en-US" dirty="0" smtClean="0"/>
              <a:t>, a device invented by Johann Gutenberg in Germany in the 1450s</a:t>
            </a:r>
          </a:p>
          <a:p>
            <a:r>
              <a:rPr lang="en-US" dirty="0" smtClean="0"/>
              <a:t>The Gutenberg</a:t>
            </a:r>
            <a:r>
              <a:rPr lang="en-US" i="1" dirty="0" smtClean="0"/>
              <a:t> Bible</a:t>
            </a:r>
            <a:r>
              <a:rPr lang="en-US" dirty="0" smtClean="0"/>
              <a:t> was one of the first printed Bibles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4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Gutenberg Bible</a:t>
            </a:r>
            <a:endParaRPr lang="en-US" dirty="0"/>
          </a:p>
        </p:txBody>
      </p:sp>
      <p:pic>
        <p:nvPicPr>
          <p:cNvPr id="7" name="Content Placeholder 6" descr="260px-Gutenberg_Bibl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777" b="-32777"/>
          <a:stretch>
            <a:fillRect/>
          </a:stretch>
        </p:blipFill>
        <p:spPr/>
      </p:pic>
      <p:pic>
        <p:nvPicPr>
          <p:cNvPr id="8" name="Content Placeholder 7" descr="220px-Gutenberg_bible_Old_Testament_Epistle_of_St_Jerom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59" r="-122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4448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Renaissance Architecture in the 1400s: </a:t>
            </a:r>
            <a:br>
              <a:rPr lang="en-US" dirty="0" smtClean="0"/>
            </a:br>
            <a:r>
              <a:rPr lang="en-US" dirty="0" smtClean="0"/>
              <a:t>The Cathedral in Florence</a:t>
            </a:r>
            <a:endParaRPr lang="en-US" dirty="0"/>
          </a:p>
        </p:txBody>
      </p:sp>
      <p:pic>
        <p:nvPicPr>
          <p:cNvPr id="4" name="Content Placeholder 3" descr="320px-Duomofloren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79" r="-397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7911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3. In Europe, what was reborn?</a:t>
            </a:r>
          </a:p>
          <a:p>
            <a:r>
              <a:rPr lang="en-US" dirty="0" smtClean="0"/>
              <a:t>An understanding of ancient Greek and Roman (Classical) arts and learning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4. In terms of religion, what is significant about this rediscovery of Classical (Greek and Roman) arts and learning?</a:t>
            </a:r>
          </a:p>
          <a:p>
            <a:r>
              <a:rPr lang="en-US" dirty="0" smtClean="0"/>
              <a:t>In addition to Christianity, Renaissance Europeans were looking to Pagan (non-Christian) cultures for inspiration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616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Ancient Roman Structures still standing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Coliseum of Ancient Rome</a:t>
            </a:r>
            <a:endParaRPr lang="en-US" dirty="0"/>
          </a:p>
        </p:txBody>
      </p:sp>
      <p:pic>
        <p:nvPicPr>
          <p:cNvPr id="9" name="Content Placeholder 8" descr="colosseum-rome-rcol4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9" r="15849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Pantheon of Ancient Rome</a:t>
            </a:r>
            <a:endParaRPr lang="en-US" dirty="0"/>
          </a:p>
        </p:txBody>
      </p:sp>
      <p:pic>
        <p:nvPicPr>
          <p:cNvPr id="10" name="Content Placeholder 9" descr="pantheon_aerial_view.jpg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" b="1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43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Where was the European Renaissance born?</a:t>
            </a:r>
          </a:p>
          <a:p>
            <a:r>
              <a:rPr lang="en-US" dirty="0" smtClean="0"/>
              <a:t>For the most part, in city-states on the Italian Peninsula</a:t>
            </a:r>
          </a:p>
          <a:p>
            <a:r>
              <a:rPr lang="en-US" dirty="0" smtClean="0"/>
              <a:t>Florence was one of the more notable Italian city-states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In Italian city-states, what type of economic environment became dominant?</a:t>
            </a:r>
          </a:p>
          <a:p>
            <a:r>
              <a:rPr lang="en-US" dirty="0" smtClean="0"/>
              <a:t>Commerce (Buying and selling)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6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Renaissance Innovation:</a:t>
            </a:r>
            <a:br>
              <a:rPr lang="en-US" dirty="0" smtClean="0"/>
            </a:br>
            <a:r>
              <a:rPr lang="en-US" dirty="0" smtClean="0"/>
              <a:t>The Rise of Modern Banking</a:t>
            </a:r>
            <a:endParaRPr lang="en-US" dirty="0"/>
          </a:p>
        </p:txBody>
      </p:sp>
      <p:pic>
        <p:nvPicPr>
          <p:cNvPr id="4" name="Content Placeholder 3" descr="07_Marinus-van-Reymerswaele_Il-cambiavalute-e-sua-moglie_Firenze_Museo-del-Bargell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83" r="-205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1247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What historical period prompted the growth of business in the Italian city-states?</a:t>
            </a:r>
          </a:p>
          <a:p>
            <a:r>
              <a:rPr lang="en-US" dirty="0" smtClean="0"/>
              <a:t>The Crusades (1096 A.D. to the Late-1200s)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were the Crusades?</a:t>
            </a:r>
          </a:p>
          <a:p>
            <a:r>
              <a:rPr lang="en-US" dirty="0" smtClean="0"/>
              <a:t>A series of attempts by Medieval Catholics to retake the Holy Land for Christendom.</a:t>
            </a:r>
          </a:p>
          <a:p>
            <a:r>
              <a:rPr lang="en-US" dirty="0" smtClean="0"/>
              <a:t>By the 11</a:t>
            </a:r>
            <a:r>
              <a:rPr lang="en-US" baseline="30000" dirty="0" smtClean="0"/>
              <a:t>th</a:t>
            </a:r>
            <a:r>
              <a:rPr lang="en-US" dirty="0" smtClean="0"/>
              <a:t> Century A.D., Muslims controlled much of the Holy Land, i.e. the lands of Ancient Israel/Judea, the lands of Christ and the Apostles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27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876</Words>
  <Application>Microsoft Macintosh PowerPoint</Application>
  <PresentationFormat>On-screen Show (4:3)</PresentationFormat>
  <Paragraphs>94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The European Renaissance Part A</vt:lpstr>
      <vt:lpstr>PowerPoint Presentation</vt:lpstr>
      <vt:lpstr>PowerPoint Presentation</vt:lpstr>
      <vt:lpstr>Renaissance Architecture in the 1400s:  The Cathedral in Florence</vt:lpstr>
      <vt:lpstr>PowerPoint Presentation</vt:lpstr>
      <vt:lpstr>Ancient Roman Structures still standing</vt:lpstr>
      <vt:lpstr>PowerPoint Presentation</vt:lpstr>
      <vt:lpstr>Renaissance Innovation: The Rise of Modern Banking</vt:lpstr>
      <vt:lpstr>PowerPoint Presentation</vt:lpstr>
      <vt:lpstr>The Crusades: 1096 A.D. to Late-1200s A.D.</vt:lpstr>
      <vt:lpstr>PowerPoint Presentation</vt:lpstr>
      <vt:lpstr>Spices and International Trade</vt:lpstr>
      <vt:lpstr>PowerPoint Presentation</vt:lpstr>
      <vt:lpstr>Sailing ships with triangular sails: Such vessels could sail into the wind</vt:lpstr>
      <vt:lpstr>PowerPoint Presentation</vt:lpstr>
      <vt:lpstr>The Gold Florin (Gold coin from Florence)</vt:lpstr>
      <vt:lpstr>PowerPoint Presentation</vt:lpstr>
      <vt:lpstr>Map of Italian Peninsula, c. 1494</vt:lpstr>
      <vt:lpstr>PowerPoint Presentation</vt:lpstr>
      <vt:lpstr>Ancient Roman Structure: Arch of Constantine</vt:lpstr>
      <vt:lpstr>PowerPoint Presentation</vt:lpstr>
      <vt:lpstr>The Medici Family: Patrons of the Italian Renaissance</vt:lpstr>
      <vt:lpstr>PowerPoint Presentation</vt:lpstr>
      <vt:lpstr>PowerPoint Presentation</vt:lpstr>
      <vt:lpstr>PowerPoint Presentation</vt:lpstr>
      <vt:lpstr>Holy Roman Emperor Charles V: Reigned 1519-1556</vt:lpstr>
      <vt:lpstr>PowerPoint Presentation</vt:lpstr>
      <vt:lpstr>Niccolo Machiavelli 1469-1527</vt:lpstr>
      <vt:lpstr>PowerPoint Presentation</vt:lpstr>
      <vt:lpstr>European Bourgeoisie and Nobility c. 1400s</vt:lpstr>
      <vt:lpstr>PowerPoint Presentation</vt:lpstr>
      <vt:lpstr>The Gutenberg Bible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30</cp:revision>
  <dcterms:created xsi:type="dcterms:W3CDTF">2012-08-15T19:52:52Z</dcterms:created>
  <dcterms:modified xsi:type="dcterms:W3CDTF">2012-08-16T02:04:15Z</dcterms:modified>
</cp:coreProperties>
</file>