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78" r:id="rId5"/>
    <p:sldId id="279"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84" r:id="rId19"/>
    <p:sldId id="271" r:id="rId20"/>
    <p:sldId id="272" r:id="rId21"/>
    <p:sldId id="280" r:id="rId22"/>
    <p:sldId id="273" r:id="rId23"/>
    <p:sldId id="274" r:id="rId24"/>
    <p:sldId id="275" r:id="rId25"/>
    <p:sldId id="281" r:id="rId26"/>
    <p:sldId id="282" r:id="rId27"/>
    <p:sldId id="283" r:id="rId28"/>
    <p:sldId id="276" r:id="rId29"/>
    <p:sldId id="277"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0" d="100"/>
          <a:sy n="80" d="100"/>
        </p:scale>
        <p:origin x="-192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466687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16506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169262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045174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C08798-6D06-6D44-A42E-9E836209C4D9}" type="datetimeFigureOut">
              <a:rPr lang="en-US" smtClean="0"/>
              <a:t>5/2/12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157669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C08798-6D06-6D44-A42E-9E836209C4D9}" type="datetimeFigureOut">
              <a:rPr lang="en-US" smtClean="0"/>
              <a:t>5/2/12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797980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C08798-6D06-6D44-A42E-9E836209C4D9}" type="datetimeFigureOut">
              <a:rPr lang="en-US" smtClean="0"/>
              <a:t>5/2/12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53251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C08798-6D06-6D44-A42E-9E836209C4D9}" type="datetimeFigureOut">
              <a:rPr lang="en-US" smtClean="0"/>
              <a:t>5/2/12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674096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08798-6D06-6D44-A42E-9E836209C4D9}" type="datetimeFigureOut">
              <a:rPr lang="en-US" smtClean="0"/>
              <a:t>5/2/12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971118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08798-6D06-6D44-A42E-9E836209C4D9}" type="datetimeFigureOut">
              <a:rPr lang="en-US" smtClean="0"/>
              <a:t>5/2/12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766366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08798-6D06-6D44-A42E-9E836209C4D9}" type="datetimeFigureOut">
              <a:rPr lang="en-US" smtClean="0"/>
              <a:t>5/2/12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347006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08798-6D06-6D44-A42E-9E836209C4D9}" type="datetimeFigureOut">
              <a:rPr lang="en-US" smtClean="0"/>
              <a:t>5/2/12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FB759A-323C-B844-8798-B72DE9EAD493}" type="slidenum">
              <a:rPr lang="en-US" smtClean="0"/>
              <a:t>‹#›</a:t>
            </a:fld>
            <a:endParaRPr lang="en-US"/>
          </a:p>
        </p:txBody>
      </p:sp>
    </p:spTree>
    <p:extLst>
      <p:ext uri="{BB962C8B-B14F-4D97-AF65-F5344CB8AC3E}">
        <p14:creationId xmlns:p14="http://schemas.microsoft.com/office/powerpoint/2010/main" val="3659348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Presidents of the 1920s</a:t>
            </a:r>
            <a:br>
              <a:rPr lang="en-US" dirty="0" smtClean="0"/>
            </a:br>
            <a:r>
              <a:rPr lang="en-US" dirty="0" smtClean="0"/>
              <a:t>An Age of Republican Dominance</a:t>
            </a:r>
            <a:endParaRPr lang="en-US" dirty="0"/>
          </a:p>
        </p:txBody>
      </p:sp>
      <p:sp>
        <p:nvSpPr>
          <p:cNvPr id="3" name="Subtitle 2"/>
          <p:cNvSpPr>
            <a:spLocks noGrp="1"/>
          </p:cNvSpPr>
          <p:nvPr>
            <p:ph type="subTitle" idx="1"/>
          </p:nvPr>
        </p:nvSpPr>
        <p:spPr/>
        <p:txBody>
          <a:bodyPr/>
          <a:lstStyle/>
          <a:p>
            <a:r>
              <a:rPr lang="en-US" dirty="0" smtClean="0"/>
              <a:t>…And </a:t>
            </a:r>
            <a:r>
              <a:rPr lang="en-US" dirty="0"/>
              <a:t>a</a:t>
            </a:r>
            <a:r>
              <a:rPr lang="en-US" dirty="0" smtClean="0"/>
              <a:t> legacy</a:t>
            </a:r>
            <a:endParaRPr lang="en-US" dirty="0"/>
          </a:p>
        </p:txBody>
      </p:sp>
    </p:spTree>
    <p:extLst>
      <p:ext uri="{BB962C8B-B14F-4D97-AF65-F5344CB8AC3E}">
        <p14:creationId xmlns:p14="http://schemas.microsoft.com/office/powerpoint/2010/main" val="9510872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10. Who did the Republican Party nominate as its candidate for President in 1928?</a:t>
            </a:r>
          </a:p>
          <a:p>
            <a:r>
              <a:rPr lang="en-US" dirty="0" smtClean="0"/>
              <a:t>Herbert Hoover of Iowa</a:t>
            </a:r>
          </a:p>
          <a:p>
            <a:r>
              <a:rPr lang="en-US" dirty="0" smtClean="0"/>
              <a:t>Hoover was the first U.S. President born west of the Mississippi River</a:t>
            </a:r>
          </a:p>
          <a:p>
            <a:r>
              <a:rPr lang="en-US" dirty="0" smtClean="0"/>
              <a:t>Hoover was born in 1874 and died in 1964 at the age of 90</a:t>
            </a:r>
          </a:p>
          <a:p>
            <a:r>
              <a:rPr lang="en-US" dirty="0" smtClean="0"/>
              <a:t>In terms of religion, Herbert Hoover was a Quaker</a:t>
            </a:r>
            <a:endParaRPr lang="en-US" dirty="0"/>
          </a:p>
        </p:txBody>
      </p:sp>
    </p:spTree>
    <p:extLst>
      <p:ext uri="{BB962C8B-B14F-4D97-AF65-F5344CB8AC3E}">
        <p14:creationId xmlns:p14="http://schemas.microsoft.com/office/powerpoint/2010/main" val="207267423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11. In 1928, who did the Democratic Party nominate as its candidate for president?</a:t>
            </a:r>
          </a:p>
          <a:p>
            <a:r>
              <a:rPr lang="en-US" dirty="0" smtClean="0"/>
              <a:t>Al Smith of New York</a:t>
            </a:r>
          </a:p>
          <a:p>
            <a:r>
              <a:rPr lang="en-US" dirty="0" smtClean="0"/>
              <a:t>Al Smith was elected multiple times as the governor of New York</a:t>
            </a:r>
          </a:p>
          <a:p>
            <a:pPr marL="0" indent="0">
              <a:buNone/>
            </a:pPr>
            <a:endParaRPr lang="en-US" dirty="0"/>
          </a:p>
          <a:p>
            <a:pPr marL="0" indent="0">
              <a:buNone/>
            </a:pPr>
            <a:r>
              <a:rPr lang="en-US" dirty="0" smtClean="0"/>
              <a:t>12. Of what religion was Al Smith?</a:t>
            </a:r>
          </a:p>
          <a:p>
            <a:r>
              <a:rPr lang="en-US" dirty="0" smtClean="0"/>
              <a:t>Roman Catholic</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3152504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 Smith (on the right) golfing with baseball great, Babe Ruth</a:t>
            </a:r>
            <a:endParaRPr lang="en-US" dirty="0"/>
          </a:p>
        </p:txBody>
      </p:sp>
      <p:pic>
        <p:nvPicPr>
          <p:cNvPr id="4" name="Content Placeholder 3" descr="200px-Babe_Ruth_Gov.jpg"/>
          <p:cNvPicPr>
            <a:picLocks noGrp="1" noChangeAspect="1"/>
          </p:cNvPicPr>
          <p:nvPr>
            <p:ph idx="1"/>
          </p:nvPr>
        </p:nvPicPr>
        <p:blipFill>
          <a:blip r:embed="rId2">
            <a:extLst>
              <a:ext uri="{28A0092B-C50C-407E-A947-70E740481C1C}">
                <a14:useLocalDpi xmlns:a14="http://schemas.microsoft.com/office/drawing/2010/main" val="0"/>
              </a:ext>
            </a:extLst>
          </a:blip>
          <a:srcRect l="-61826" r="-61826"/>
          <a:stretch>
            <a:fillRect/>
          </a:stretch>
        </p:blipFill>
        <p:spPr/>
      </p:pic>
    </p:spTree>
    <p:extLst>
      <p:ext uri="{BB962C8B-B14F-4D97-AF65-F5344CB8AC3E}">
        <p14:creationId xmlns:p14="http://schemas.microsoft.com/office/powerpoint/2010/main" val="402658984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13. What was significant about Al Smith’s religious identity?</a:t>
            </a:r>
          </a:p>
          <a:p>
            <a:r>
              <a:rPr lang="en-US" dirty="0" smtClean="0"/>
              <a:t>Smith was the first Roman Catholic to receive the presidential nomination from either of the two major political parties, i.e. the Democratic Party and/or the Republican Party</a:t>
            </a:r>
          </a:p>
          <a:p>
            <a:pPr marL="0" indent="0">
              <a:buNone/>
            </a:pPr>
            <a:endParaRPr lang="en-US" dirty="0"/>
          </a:p>
        </p:txBody>
      </p:sp>
    </p:spTree>
    <p:extLst>
      <p:ext uri="{BB962C8B-B14F-4D97-AF65-F5344CB8AC3E}">
        <p14:creationId xmlns:p14="http://schemas.microsoft.com/office/powerpoint/2010/main" val="340614082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Since Al Smith in 1928, what other two Catholic Democrats have won the presidential nomination?</a:t>
            </a:r>
          </a:p>
          <a:p>
            <a:r>
              <a:rPr lang="en-US" dirty="0" smtClean="0"/>
              <a:t>John F. Kennedy in 1960 (He won the presidency)</a:t>
            </a:r>
          </a:p>
          <a:p>
            <a:r>
              <a:rPr lang="en-US" dirty="0" smtClean="0"/>
              <a:t>John F. Kerry in 2004 (He did not win the presidency)</a:t>
            </a:r>
            <a:endParaRPr lang="en-US" dirty="0"/>
          </a:p>
        </p:txBody>
      </p:sp>
    </p:spTree>
    <p:extLst>
      <p:ext uri="{BB962C8B-B14F-4D97-AF65-F5344CB8AC3E}">
        <p14:creationId xmlns:p14="http://schemas.microsoft.com/office/powerpoint/2010/main" val="159711026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15. How many Catholic Republicans have ever won the presidential nomination of the Republican Party?</a:t>
            </a:r>
          </a:p>
          <a:p>
            <a:r>
              <a:rPr lang="en-US" dirty="0" smtClean="0"/>
              <a:t>None</a:t>
            </a:r>
          </a:p>
          <a:p>
            <a:r>
              <a:rPr lang="en-US" dirty="0" smtClean="0"/>
              <a:t>To this day, no Catholic has ever been the Republican nominee for the presidency</a:t>
            </a:r>
          </a:p>
          <a:p>
            <a:r>
              <a:rPr lang="en-US" dirty="0" smtClean="0"/>
              <a:t>In 2012, Catholics Rick Santorum and Newt Gingrich both tried to win the Republican nomination, but as of May 2012, it seems quite evident that they will fail</a:t>
            </a:r>
            <a:endParaRPr lang="en-US" dirty="0"/>
          </a:p>
        </p:txBody>
      </p:sp>
    </p:spTree>
    <p:extLst>
      <p:ext uri="{BB962C8B-B14F-4D97-AF65-F5344CB8AC3E}">
        <p14:creationId xmlns:p14="http://schemas.microsoft.com/office/powerpoint/2010/main" val="363800156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16. Have any Catholics ever served as Vice President of the United States?</a:t>
            </a:r>
          </a:p>
          <a:p>
            <a:r>
              <a:rPr lang="en-US" dirty="0" smtClean="0"/>
              <a:t>Yes</a:t>
            </a:r>
          </a:p>
          <a:p>
            <a:r>
              <a:rPr lang="en-US" dirty="0" smtClean="0"/>
              <a:t>Vice President of Joe Biden of Delaware became V.P. under President Barack Obama in January 2009</a:t>
            </a:r>
            <a:endParaRPr lang="en-US" dirty="0"/>
          </a:p>
        </p:txBody>
      </p:sp>
    </p:spTree>
    <p:extLst>
      <p:ext uri="{BB962C8B-B14F-4D97-AF65-F5344CB8AC3E}">
        <p14:creationId xmlns:p14="http://schemas.microsoft.com/office/powerpoint/2010/main" val="281186092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17. Who won the Presidential election of 1928?</a:t>
            </a:r>
          </a:p>
          <a:p>
            <a:r>
              <a:rPr lang="en-US" dirty="0" smtClean="0"/>
              <a:t>Herbert Hoover, the Republican</a:t>
            </a:r>
          </a:p>
          <a:p>
            <a:pPr marL="0" indent="0">
              <a:buNone/>
            </a:pPr>
            <a:endParaRPr lang="en-US" dirty="0"/>
          </a:p>
          <a:p>
            <a:pPr marL="0" indent="0">
              <a:buNone/>
            </a:pPr>
            <a:r>
              <a:rPr lang="en-US" dirty="0" smtClean="0"/>
              <a:t>18. What was a particularly interesting aspect of Hoover’s state-by-state electoral victory in 1928?</a:t>
            </a:r>
          </a:p>
          <a:p>
            <a:r>
              <a:rPr lang="en-US" dirty="0" smtClean="0"/>
              <a:t>He carried several Southern states, a feat that was rare given that the Republican Party had been seen by most white Southerners as the party that had invaded the South during the Civil War.</a:t>
            </a:r>
          </a:p>
          <a:p>
            <a:r>
              <a:rPr lang="en-US" dirty="0" smtClean="0"/>
              <a:t>Hoover won 5 former Confederate states: Texas, Florida, Tennessee, North Carolina, and Virginia</a:t>
            </a:r>
            <a:endParaRPr lang="en-US" dirty="0"/>
          </a:p>
        </p:txBody>
      </p:sp>
    </p:spTree>
    <p:extLst>
      <p:ext uri="{BB962C8B-B14F-4D97-AF65-F5344CB8AC3E}">
        <p14:creationId xmlns:p14="http://schemas.microsoft.com/office/powerpoint/2010/main" val="5047104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1928: Herbert Hoover and the Slow Rise of the Republican Party in the South</a:t>
            </a:r>
            <a:endParaRPr lang="en-US" dirty="0"/>
          </a:p>
        </p:txBody>
      </p:sp>
      <p:pic>
        <p:nvPicPr>
          <p:cNvPr id="4" name="Content Placeholder 3" descr="1928-54E.gif"/>
          <p:cNvPicPr>
            <a:picLocks noGrp="1" noChangeAspect="1"/>
          </p:cNvPicPr>
          <p:nvPr>
            <p:ph idx="1"/>
          </p:nvPr>
        </p:nvPicPr>
        <p:blipFill>
          <a:blip r:embed="rId2">
            <a:extLst>
              <a:ext uri="{28A0092B-C50C-407E-A947-70E740481C1C}">
                <a14:useLocalDpi xmlns:a14="http://schemas.microsoft.com/office/drawing/2010/main" val="0"/>
              </a:ext>
            </a:extLst>
          </a:blip>
          <a:srcRect l="-29817" r="-29817"/>
          <a:stretch>
            <a:fillRect/>
          </a:stretch>
        </p:blipFill>
        <p:spPr>
          <a:xfrm>
            <a:off x="2060575" y="2063750"/>
            <a:ext cx="8229600" cy="4062413"/>
          </a:xfrm>
        </p:spPr>
      </p:pic>
      <p:sp>
        <p:nvSpPr>
          <p:cNvPr id="6" name="TextBox 5"/>
          <p:cNvSpPr txBox="1"/>
          <p:nvPr/>
        </p:nvSpPr>
        <p:spPr>
          <a:xfrm>
            <a:off x="457200" y="2063750"/>
            <a:ext cx="2940050" cy="4801315"/>
          </a:xfrm>
          <a:prstGeom prst="rect">
            <a:avLst/>
          </a:prstGeom>
          <a:noFill/>
        </p:spPr>
        <p:txBody>
          <a:bodyPr wrap="square" rtlCol="0">
            <a:spAutoFit/>
          </a:bodyPr>
          <a:lstStyle/>
          <a:p>
            <a:r>
              <a:rPr lang="en-US" dirty="0" smtClean="0"/>
              <a:t>In a sense, the presidential election of 1928 began a slow process of party re-alignment in the South. </a:t>
            </a:r>
          </a:p>
          <a:p>
            <a:r>
              <a:rPr lang="en-US" dirty="0"/>
              <a:t> </a:t>
            </a:r>
            <a:r>
              <a:rPr lang="en-US" dirty="0" smtClean="0"/>
              <a:t>  From 1928 on, the Republican Party slowly became an increasingly conservative party with increasing appeal in the conservative South.</a:t>
            </a:r>
          </a:p>
          <a:p>
            <a:r>
              <a:rPr lang="en-US" dirty="0"/>
              <a:t> </a:t>
            </a:r>
            <a:r>
              <a:rPr lang="en-US" dirty="0" smtClean="0"/>
              <a:t>  Conversely, the Democratic Party evolved in a more liberal direction, and by the mid-1960s, the once solid Democratic South was a concept that was all but dead.</a:t>
            </a:r>
            <a:endParaRPr lang="en-US" dirty="0"/>
          </a:p>
        </p:txBody>
      </p:sp>
    </p:spTree>
    <p:extLst>
      <p:ext uri="{BB962C8B-B14F-4D97-AF65-F5344CB8AC3E}">
        <p14:creationId xmlns:p14="http://schemas.microsoft.com/office/powerpoint/2010/main" val="4141059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19. After the American Civil War and </a:t>
            </a:r>
            <a:br>
              <a:rPr lang="en-US" dirty="0" smtClean="0"/>
            </a:br>
            <a:r>
              <a:rPr lang="en-US" dirty="0" smtClean="0"/>
              <a:t>Reconstruction, in presidential elections (1880-1924), the former Confederate States had been what for the Democratic Party, for the most part?</a:t>
            </a:r>
          </a:p>
          <a:p>
            <a:r>
              <a:rPr lang="en-US" dirty="0" smtClean="0"/>
              <a:t>“The Solid South”</a:t>
            </a:r>
          </a:p>
          <a:p>
            <a:r>
              <a:rPr lang="en-US" dirty="0" smtClean="0"/>
              <a:t>That is, white Southerners were unwilling to vote Republican, the party of Lincoln (the conqueror of the South)</a:t>
            </a:r>
          </a:p>
          <a:p>
            <a:r>
              <a:rPr lang="en-US" dirty="0" smtClean="0"/>
              <a:t>The former Confederate states were South Carolina, Mississippi, Florida, Alabama, Georgia, Louisiana, Texas, Virginia, Tennessee, Arkansas, and North Carolina</a:t>
            </a:r>
            <a:endParaRPr lang="en-US" dirty="0"/>
          </a:p>
        </p:txBody>
      </p:sp>
    </p:spTree>
    <p:extLst>
      <p:ext uri="{BB962C8B-B14F-4D97-AF65-F5344CB8AC3E}">
        <p14:creationId xmlns:p14="http://schemas.microsoft.com/office/powerpoint/2010/main" val="107606359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President Herbert Hoover (Republican)</a:t>
            </a:r>
            <a:br>
              <a:rPr lang="en-US" dirty="0" smtClean="0"/>
            </a:br>
            <a:r>
              <a:rPr lang="en-US" dirty="0" smtClean="0"/>
              <a:t>Years in Office: 1929-1933</a:t>
            </a:r>
            <a:endParaRPr lang="en-US" dirty="0"/>
          </a:p>
        </p:txBody>
      </p:sp>
      <p:pic>
        <p:nvPicPr>
          <p:cNvPr id="4" name="Content Placeholder 3" descr="220px-HerbertHoover.jpg"/>
          <p:cNvPicPr>
            <a:picLocks noGrp="1" noChangeAspect="1"/>
          </p:cNvPicPr>
          <p:nvPr>
            <p:ph idx="1"/>
          </p:nvPr>
        </p:nvPicPr>
        <p:blipFill>
          <a:blip r:embed="rId2">
            <a:extLst>
              <a:ext uri="{28A0092B-C50C-407E-A947-70E740481C1C}">
                <a14:useLocalDpi xmlns:a14="http://schemas.microsoft.com/office/drawing/2010/main" val="0"/>
              </a:ext>
            </a:extLst>
          </a:blip>
          <a:srcRect l="-62818" r="-62818"/>
          <a:stretch>
            <a:fillRect/>
          </a:stretch>
        </p:blipFill>
        <p:spPr/>
      </p:pic>
    </p:spTree>
    <p:extLst>
      <p:ext uri="{BB962C8B-B14F-4D97-AF65-F5344CB8AC3E}">
        <p14:creationId xmlns:p14="http://schemas.microsoft.com/office/powerpoint/2010/main" val="324790612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20. In 1928, why did Herbert Hoover make inroads into the former Confederacy?</a:t>
            </a:r>
          </a:p>
          <a:p>
            <a:r>
              <a:rPr lang="en-US" dirty="0" smtClean="0"/>
              <a:t>In all likelihood, it was because of the Al Smith’s Roman Catholic faith and identity</a:t>
            </a:r>
          </a:p>
          <a:p>
            <a:r>
              <a:rPr lang="en-US" dirty="0" smtClean="0"/>
              <a:t>The South was staunchly anti-Catholic, and rather supportive of Prohibition (the banning of alcohol)</a:t>
            </a:r>
          </a:p>
          <a:p>
            <a:r>
              <a:rPr lang="en-US" dirty="0" smtClean="0"/>
              <a:t>Al Smith was believed by many to be an un-American alcohol drinker with an un-American Catholic faith</a:t>
            </a:r>
          </a:p>
          <a:p>
            <a:r>
              <a:rPr lang="en-US" dirty="0" smtClean="0"/>
              <a:t>In short, anti-Catholic bigotry likely helped the Republican candidate make inroads into the former Confederacy.</a:t>
            </a:r>
            <a:endParaRPr lang="en-US" dirty="0"/>
          </a:p>
        </p:txBody>
      </p:sp>
    </p:spTree>
    <p:extLst>
      <p:ext uri="{BB962C8B-B14F-4D97-AF65-F5344CB8AC3E}">
        <p14:creationId xmlns:p14="http://schemas.microsoft.com/office/powerpoint/2010/main" val="153808324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Did the Republicans Conquer Dixie, or did Dixie Conquer the Republicans?</a:t>
            </a:r>
            <a:endParaRPr lang="en-US" dirty="0"/>
          </a:p>
        </p:txBody>
      </p:sp>
      <p:pic>
        <p:nvPicPr>
          <p:cNvPr id="4" name="Content Placeholder 3" descr="250px-StromThurmond1.jp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a:xfrm>
            <a:off x="2825751" y="1600201"/>
            <a:ext cx="7686674" cy="4227374"/>
          </a:xfrm>
        </p:spPr>
      </p:pic>
      <p:sp>
        <p:nvSpPr>
          <p:cNvPr id="5" name="TextBox 4"/>
          <p:cNvSpPr txBox="1"/>
          <p:nvPr/>
        </p:nvSpPr>
        <p:spPr>
          <a:xfrm>
            <a:off x="457199" y="1600201"/>
            <a:ext cx="3654425" cy="3970318"/>
          </a:xfrm>
          <a:prstGeom prst="rect">
            <a:avLst/>
          </a:prstGeom>
          <a:noFill/>
        </p:spPr>
        <p:txBody>
          <a:bodyPr wrap="square" rtlCol="0">
            <a:spAutoFit/>
          </a:bodyPr>
          <a:lstStyle/>
          <a:p>
            <a:r>
              <a:rPr lang="en-US" dirty="0" smtClean="0"/>
              <a:t>J. Strom Thurmond of South Carolina</a:t>
            </a:r>
          </a:p>
          <a:p>
            <a:endParaRPr lang="en-US" dirty="0"/>
          </a:p>
          <a:p>
            <a:endParaRPr lang="en-US" dirty="0" smtClean="0"/>
          </a:p>
          <a:p>
            <a:r>
              <a:rPr lang="en-US" dirty="0" smtClean="0"/>
              <a:t>Thurmond was a Democrat who became a “</a:t>
            </a:r>
            <a:r>
              <a:rPr lang="en-US" dirty="0" err="1" smtClean="0"/>
              <a:t>Dixiecrat</a:t>
            </a:r>
            <a:r>
              <a:rPr lang="en-US" dirty="0" smtClean="0"/>
              <a:t>” in 1948, and led a Southern Revolt against the Democratic Party. In 1964, after Democratic President Lyndon Johnson signed the Civil Rights Act of 1964 into law, Senator Strom Thurmond became a Republican. Thurmond continued to serve and died in 2003.</a:t>
            </a:r>
          </a:p>
          <a:p>
            <a:endParaRPr lang="en-US" dirty="0"/>
          </a:p>
        </p:txBody>
      </p:sp>
    </p:spTree>
    <p:extLst>
      <p:ext uri="{BB962C8B-B14F-4D97-AF65-F5344CB8AC3E}">
        <p14:creationId xmlns:p14="http://schemas.microsoft.com/office/powerpoint/2010/main" val="95318965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21. In time, what became of the so-called Solid South?</a:t>
            </a:r>
          </a:p>
          <a:p>
            <a:r>
              <a:rPr lang="en-US" dirty="0" smtClean="0"/>
              <a:t>From 1928 to 1968, during Presidential elections, the South moved away from the Democratic Party, largely for reasons related to race</a:t>
            </a:r>
          </a:p>
          <a:p>
            <a:r>
              <a:rPr lang="en-US" dirty="0" smtClean="0"/>
              <a:t>In short, as the Democratic Party became more liberal (i.e. supportive of Civil Rights for African Americans), the South became less Democratic, and ultimately, more Republican…but it did not happen overnight.</a:t>
            </a:r>
          </a:p>
        </p:txBody>
      </p:sp>
    </p:spTree>
    <p:extLst>
      <p:ext uri="{BB962C8B-B14F-4D97-AF65-F5344CB8AC3E}">
        <p14:creationId xmlns:p14="http://schemas.microsoft.com/office/powerpoint/2010/main" val="413112255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smtClean="0"/>
              <a:t>22. From 1928 to 1948, in what presidential elections did white Southern voters move away from the Democratic Party in significant numbers?</a:t>
            </a:r>
          </a:p>
          <a:p>
            <a:r>
              <a:rPr lang="en-US" dirty="0" smtClean="0"/>
              <a:t>1928…The Republicans carried 5 Southern States</a:t>
            </a:r>
          </a:p>
          <a:p>
            <a:r>
              <a:rPr lang="en-US" dirty="0" smtClean="0"/>
              <a:t>1948…Strom Thurmond and States’ Rights Conservatives (a White Supremacist party) broke from the Democratic Party and carried Alabama, Mississippi, Louisiana, and South Carolina</a:t>
            </a:r>
          </a:p>
        </p:txBody>
      </p:sp>
    </p:spTree>
    <p:extLst>
      <p:ext uri="{BB962C8B-B14F-4D97-AF65-F5344CB8AC3E}">
        <p14:creationId xmlns:p14="http://schemas.microsoft.com/office/powerpoint/2010/main" val="380113434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23. In 1952 and 1956, two elections won by Republican Dwight Eisenhower, how did the Republicans do in the South?</a:t>
            </a:r>
          </a:p>
          <a:p>
            <a:r>
              <a:rPr lang="en-US" dirty="0" smtClean="0"/>
              <a:t>In 1952, the Republicans won Tennessee, Texas, North Carolina, and Florida (4 States of the former Confederacy)</a:t>
            </a:r>
          </a:p>
          <a:p>
            <a:r>
              <a:rPr lang="en-US" dirty="0" smtClean="0"/>
              <a:t>In 1956, the Republicans won Tennessee, Texas, North Carolina, Florida, and Louisiana (5 States of the former Confederacy)</a:t>
            </a:r>
            <a:endParaRPr lang="en-US" dirty="0"/>
          </a:p>
        </p:txBody>
      </p:sp>
    </p:spTree>
    <p:extLst>
      <p:ext uri="{BB962C8B-B14F-4D97-AF65-F5344CB8AC3E}">
        <p14:creationId xmlns:p14="http://schemas.microsoft.com/office/powerpoint/2010/main" val="307808542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74862"/>
          </a:xfrm>
        </p:spPr>
        <p:txBody>
          <a:bodyPr>
            <a:normAutofit fontScale="90000"/>
          </a:bodyPr>
          <a:lstStyle/>
          <a:p>
            <a:r>
              <a:rPr lang="en-US" dirty="0" smtClean="0"/>
              <a:t>1964: In a landslide loss, conservative Republican Barry Goldwater won five Deep South states </a:t>
            </a:r>
            <a:endParaRPr lang="en-US" dirty="0"/>
          </a:p>
        </p:txBody>
      </p:sp>
      <p:pic>
        <p:nvPicPr>
          <p:cNvPr id="4" name="Content Placeholder 3" descr="6a00e550199efb88330120a792b536970b-800wi.jpg"/>
          <p:cNvPicPr>
            <a:picLocks noGrp="1" noChangeAspect="1"/>
          </p:cNvPicPr>
          <p:nvPr>
            <p:ph idx="1"/>
          </p:nvPr>
        </p:nvPicPr>
        <p:blipFill>
          <a:blip r:embed="rId2">
            <a:extLst>
              <a:ext uri="{28A0092B-C50C-407E-A947-70E740481C1C}">
                <a14:useLocalDpi xmlns:a14="http://schemas.microsoft.com/office/drawing/2010/main" val="0"/>
              </a:ext>
            </a:extLst>
          </a:blip>
          <a:srcRect l="-49610" r="-49610"/>
          <a:stretch>
            <a:fillRect/>
          </a:stretch>
        </p:blipFill>
        <p:spPr>
          <a:xfrm>
            <a:off x="2473325" y="2238375"/>
            <a:ext cx="8020050" cy="3887788"/>
          </a:xfrm>
        </p:spPr>
      </p:pic>
      <p:sp>
        <p:nvSpPr>
          <p:cNvPr id="5" name="TextBox 4"/>
          <p:cNvSpPr txBox="1"/>
          <p:nvPr/>
        </p:nvSpPr>
        <p:spPr>
          <a:xfrm>
            <a:off x="457200" y="2905125"/>
            <a:ext cx="3670300" cy="3693319"/>
          </a:xfrm>
          <a:prstGeom prst="rect">
            <a:avLst/>
          </a:prstGeom>
          <a:noFill/>
        </p:spPr>
        <p:txBody>
          <a:bodyPr wrap="square" rtlCol="0">
            <a:spAutoFit/>
          </a:bodyPr>
          <a:lstStyle/>
          <a:p>
            <a:r>
              <a:rPr lang="en-US" dirty="0" smtClean="0"/>
              <a:t>The Civil Rights Act of 1964 did much to remove white Southern voters from the Democratic camp.</a:t>
            </a:r>
          </a:p>
          <a:p>
            <a:r>
              <a:rPr lang="en-US" dirty="0"/>
              <a:t> </a:t>
            </a:r>
            <a:r>
              <a:rPr lang="en-US" dirty="0" smtClean="0"/>
              <a:t>  In the Presidential election of 1964, Republican Senator Barry Goldwater, an opponent of the civil rights bill, lost 44 states. But he won 5 states in the Deep South (Alabama, Mississippi, Louisiana, Georgia, and South Carolina). In short, as the Republican Party became more conservative, the South became more Republican.</a:t>
            </a:r>
            <a:endParaRPr lang="en-US" dirty="0"/>
          </a:p>
        </p:txBody>
      </p:sp>
    </p:spTree>
    <p:extLst>
      <p:ext uri="{BB962C8B-B14F-4D97-AF65-F5344CB8AC3E}">
        <p14:creationId xmlns:p14="http://schemas.microsoft.com/office/powerpoint/2010/main" val="423085453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Segregationist Alabama Governor George C. Wallace</a:t>
            </a:r>
            <a:endParaRPr lang="en-US" dirty="0"/>
          </a:p>
        </p:txBody>
      </p:sp>
      <p:pic>
        <p:nvPicPr>
          <p:cNvPr id="4" name="Content Placeholder 3" descr="lbj-tapesjpg-ae150e11471b530b_large.jpg"/>
          <p:cNvPicPr>
            <a:picLocks noGrp="1" noChangeAspect="1"/>
          </p:cNvPicPr>
          <p:nvPr>
            <p:ph idx="1"/>
          </p:nvPr>
        </p:nvPicPr>
        <p:blipFill>
          <a:blip r:embed="rId2">
            <a:extLst>
              <a:ext uri="{28A0092B-C50C-407E-A947-70E740481C1C}">
                <a14:useLocalDpi xmlns:a14="http://schemas.microsoft.com/office/drawing/2010/main" val="0"/>
              </a:ext>
            </a:extLst>
          </a:blip>
          <a:srcRect l="-63644" r="-63644"/>
          <a:stretch>
            <a:fillRect/>
          </a:stretch>
        </p:blipFill>
        <p:spPr>
          <a:xfrm>
            <a:off x="2695575" y="1646238"/>
            <a:ext cx="8229600" cy="4525963"/>
          </a:xfrm>
        </p:spPr>
      </p:pic>
      <p:sp>
        <p:nvSpPr>
          <p:cNvPr id="5" name="TextBox 4"/>
          <p:cNvSpPr txBox="1"/>
          <p:nvPr/>
        </p:nvSpPr>
        <p:spPr>
          <a:xfrm>
            <a:off x="571499" y="2159000"/>
            <a:ext cx="4175125" cy="4524316"/>
          </a:xfrm>
          <a:prstGeom prst="rect">
            <a:avLst/>
          </a:prstGeom>
          <a:noFill/>
        </p:spPr>
        <p:txBody>
          <a:bodyPr wrap="square" rtlCol="0">
            <a:spAutoFit/>
          </a:bodyPr>
          <a:lstStyle/>
          <a:p>
            <a:r>
              <a:rPr lang="en-US" dirty="0" smtClean="0"/>
              <a:t>   In 1962 George C. Wallace of Alabama ran for governor on a staunch platform of racial segregation. In 1963, he “stood in the schoolhouse door” at the University of Alabama in defense of racial segregation.  </a:t>
            </a:r>
            <a:endParaRPr lang="en-US" dirty="0"/>
          </a:p>
          <a:p>
            <a:r>
              <a:rPr lang="en-US" dirty="0" smtClean="0"/>
              <a:t>   In 1964, Wallace made a minor run for president as a Democrat, but as an opponent to the liberal wing of the Democratic Party</a:t>
            </a:r>
          </a:p>
          <a:p>
            <a:r>
              <a:rPr lang="en-US" dirty="0"/>
              <a:t> </a:t>
            </a:r>
            <a:r>
              <a:rPr lang="en-US" dirty="0" smtClean="0"/>
              <a:t>  In 1968, however, Wallace ran for President as an independent and carried five southern states. Nixon carried five other southern states.  </a:t>
            </a:r>
          </a:p>
          <a:p>
            <a:r>
              <a:rPr lang="en-US" dirty="0"/>
              <a:t> </a:t>
            </a:r>
            <a:r>
              <a:rPr lang="en-US" dirty="0" smtClean="0"/>
              <a:t>  In short, Wallace did much break away white southern voters from the Democratic Party.</a:t>
            </a:r>
            <a:endParaRPr lang="en-US" dirty="0"/>
          </a:p>
        </p:txBody>
      </p:sp>
    </p:spTree>
    <p:extLst>
      <p:ext uri="{BB962C8B-B14F-4D97-AF65-F5344CB8AC3E}">
        <p14:creationId xmlns:p14="http://schemas.microsoft.com/office/powerpoint/2010/main" val="189403625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Richard Nixon and the Southern Strategy</a:t>
            </a:r>
            <a:endParaRPr lang="en-US" dirty="0"/>
          </a:p>
        </p:txBody>
      </p:sp>
      <p:pic>
        <p:nvPicPr>
          <p:cNvPr id="4" name="Content Placeholder 3" descr="240px-NIXONcampaigns.jpg"/>
          <p:cNvPicPr>
            <a:picLocks noGrp="1" noChangeAspect="1"/>
          </p:cNvPicPr>
          <p:nvPr>
            <p:ph idx="1"/>
          </p:nvPr>
        </p:nvPicPr>
        <p:blipFill>
          <a:blip r:embed="rId2">
            <a:extLst>
              <a:ext uri="{28A0092B-C50C-407E-A947-70E740481C1C}">
                <a14:useLocalDpi xmlns:a14="http://schemas.microsoft.com/office/drawing/2010/main" val="0"/>
              </a:ext>
            </a:extLst>
          </a:blip>
          <a:srcRect l="-12883" r="-12883"/>
          <a:stretch>
            <a:fillRect/>
          </a:stretch>
        </p:blipFill>
        <p:spPr>
          <a:xfrm>
            <a:off x="1790700" y="2332037"/>
            <a:ext cx="8229600" cy="4525963"/>
          </a:xfrm>
        </p:spPr>
      </p:pic>
      <p:sp>
        <p:nvSpPr>
          <p:cNvPr id="5" name="TextBox 4"/>
          <p:cNvSpPr txBox="1"/>
          <p:nvPr/>
        </p:nvSpPr>
        <p:spPr>
          <a:xfrm>
            <a:off x="457199" y="1777999"/>
            <a:ext cx="2035175" cy="4524316"/>
          </a:xfrm>
          <a:prstGeom prst="rect">
            <a:avLst/>
          </a:prstGeom>
          <a:noFill/>
        </p:spPr>
        <p:txBody>
          <a:bodyPr wrap="square" rtlCol="0">
            <a:spAutoFit/>
          </a:bodyPr>
          <a:lstStyle/>
          <a:p>
            <a:r>
              <a:rPr lang="en-US" dirty="0" smtClean="0"/>
              <a:t>In 1968, Richard Nixon campaigned on a platform of “law and order,” a message tailored, in part, to disaffected Southern whites.</a:t>
            </a:r>
          </a:p>
          <a:p>
            <a:r>
              <a:rPr lang="en-US" dirty="0"/>
              <a:t> </a:t>
            </a:r>
            <a:r>
              <a:rPr lang="en-US" dirty="0" smtClean="0"/>
              <a:t> The strategy paid off in both 1968 and 1972, and Nixon enjoyed great popularity in Dixie until nearly the end of his presidency in 1974.</a:t>
            </a:r>
            <a:endParaRPr lang="en-US" dirty="0"/>
          </a:p>
        </p:txBody>
      </p:sp>
    </p:spTree>
    <p:extLst>
      <p:ext uri="{BB962C8B-B14F-4D97-AF65-F5344CB8AC3E}">
        <p14:creationId xmlns:p14="http://schemas.microsoft.com/office/powerpoint/2010/main" val="83753126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24. In 1960, 1964, and 1968 presidential elections, what became of the so-called Solid South?</a:t>
            </a:r>
          </a:p>
          <a:p>
            <a:r>
              <a:rPr lang="en-US" dirty="0" smtClean="0"/>
              <a:t>In 1960, Florida, Tennessee, and Virginia went Republican while Mississippi went to an unofficial candidate as a protest vote. Alabama did something similar…but it’s complicated</a:t>
            </a:r>
          </a:p>
          <a:p>
            <a:r>
              <a:rPr lang="en-US" dirty="0" smtClean="0"/>
              <a:t>In 1964, the conservative Republican candidate, Barry Goldwater, won only 6 states total…but 5 of his wins were in the Deep South, those being Alabama, Louisiana, Mississippi, Georgia, and South Carolina</a:t>
            </a:r>
          </a:p>
          <a:p>
            <a:r>
              <a:rPr lang="en-US" dirty="0" smtClean="0"/>
              <a:t>In 1968, the Democrats only carried one former Confederate state, that being Texas. Republican Richard Nixon carried Tennessee, Florida, South Carolina, North Carolina, and Virginia.  Independent George Wallace of Alabama carried Alabama, Arkansas, Georgia, Louisiana, and Mississippi</a:t>
            </a:r>
            <a:endParaRPr lang="en-US" dirty="0"/>
          </a:p>
        </p:txBody>
      </p:sp>
    </p:spTree>
    <p:extLst>
      <p:ext uri="{BB962C8B-B14F-4D97-AF65-F5344CB8AC3E}">
        <p14:creationId xmlns:p14="http://schemas.microsoft.com/office/powerpoint/2010/main" val="30790651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25. In 1972, Republican President Richard Nixon carried how many of the eleven former Confederate States?</a:t>
            </a:r>
          </a:p>
          <a:p>
            <a:r>
              <a:rPr lang="en-US" dirty="0" smtClean="0"/>
              <a:t>Nixon carried all eleven in 1972</a:t>
            </a:r>
          </a:p>
          <a:p>
            <a:r>
              <a:rPr lang="en-US" dirty="0" smtClean="0"/>
              <a:t>The Solid South for the Democratic Party was dead</a:t>
            </a:r>
          </a:p>
          <a:p>
            <a:pPr marL="0" indent="0">
              <a:buNone/>
            </a:pPr>
            <a:endParaRPr lang="en-US" dirty="0" smtClean="0"/>
          </a:p>
          <a:p>
            <a:pPr marL="0" indent="0">
              <a:buNone/>
            </a:pPr>
            <a:r>
              <a:rPr lang="en-US" dirty="0" smtClean="0"/>
              <a:t>26. Beginning in 1972 has Dixie been a Solid South for the Republican Party?</a:t>
            </a:r>
          </a:p>
          <a:p>
            <a:r>
              <a:rPr lang="en-US" dirty="0" smtClean="0"/>
              <a:t>Yes…for the most part…with a few exceptions</a:t>
            </a:r>
          </a:p>
          <a:p>
            <a:r>
              <a:rPr lang="en-US" dirty="0" smtClean="0"/>
              <a:t>But in general, the former Confederate States of America belonged to the Republican </a:t>
            </a:r>
            <a:r>
              <a:rPr lang="en-US" smtClean="0"/>
              <a:t>Party by </a:t>
            </a:r>
            <a:r>
              <a:rPr lang="en-US" dirty="0" smtClean="0"/>
              <a:t>the early 21</a:t>
            </a:r>
            <a:r>
              <a:rPr lang="en-US" baseline="30000" dirty="0" smtClean="0"/>
              <a:t>st</a:t>
            </a:r>
            <a:r>
              <a:rPr lang="en-US" dirty="0" smtClean="0"/>
              <a:t> century.</a:t>
            </a:r>
          </a:p>
          <a:p>
            <a:r>
              <a:rPr lang="en-US" dirty="0" smtClean="0"/>
              <a:t>In 2000 and 2004, Republican George W. Bush of Texas won every former Confederate state each time he ran.</a:t>
            </a:r>
          </a:p>
          <a:p>
            <a:r>
              <a:rPr lang="en-US" dirty="0" smtClean="0"/>
              <a:t>In 2008, Republican John McCain carried every former Confederate State except Virginia and North Carolina</a:t>
            </a:r>
          </a:p>
          <a:p>
            <a:pPr marL="0" indent="0">
              <a:buNone/>
            </a:pPr>
            <a:endParaRPr lang="en-US" dirty="0"/>
          </a:p>
        </p:txBody>
      </p:sp>
    </p:spTree>
    <p:extLst>
      <p:ext uri="{BB962C8B-B14F-4D97-AF65-F5344CB8AC3E}">
        <p14:creationId xmlns:p14="http://schemas.microsoft.com/office/powerpoint/2010/main" val="41748876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AutoNum type="arabicPeriod"/>
            </a:pPr>
            <a:r>
              <a:rPr lang="en-US" dirty="0" smtClean="0"/>
              <a:t>From the end of WWI until the dawn of the Great Depression in 1929, in what years did the U.S. have presidential elections?</a:t>
            </a:r>
          </a:p>
          <a:p>
            <a:r>
              <a:rPr lang="en-US" dirty="0" smtClean="0"/>
              <a:t>1920</a:t>
            </a:r>
          </a:p>
          <a:p>
            <a:r>
              <a:rPr lang="en-US" dirty="0" smtClean="0"/>
              <a:t>1924</a:t>
            </a:r>
          </a:p>
          <a:p>
            <a:r>
              <a:rPr lang="en-US" dirty="0" smtClean="0"/>
              <a:t>1928</a:t>
            </a:r>
            <a:endParaRPr lang="en-US" dirty="0"/>
          </a:p>
        </p:txBody>
      </p:sp>
    </p:spTree>
    <p:extLst>
      <p:ext uri="{BB962C8B-B14F-4D97-AF65-F5344CB8AC3E}">
        <p14:creationId xmlns:p14="http://schemas.microsoft.com/office/powerpoint/2010/main" val="232595865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Warren G. Harding (Republican)</a:t>
            </a:r>
            <a:br>
              <a:rPr lang="en-US" dirty="0" smtClean="0"/>
            </a:br>
            <a:r>
              <a:rPr lang="en-US" dirty="0" smtClean="0"/>
              <a:t>Years in office: 1921-1923</a:t>
            </a:r>
            <a:br>
              <a:rPr lang="en-US" dirty="0" smtClean="0"/>
            </a:br>
            <a:endParaRPr lang="en-US" dirty="0"/>
          </a:p>
        </p:txBody>
      </p:sp>
      <p:pic>
        <p:nvPicPr>
          <p:cNvPr id="4" name="Content Placeholder 3" descr="220px-Warren_G_Harding-Harris_&amp;_Ewing.jpg"/>
          <p:cNvPicPr>
            <a:picLocks noGrp="1" noChangeAspect="1"/>
          </p:cNvPicPr>
          <p:nvPr>
            <p:ph idx="1"/>
          </p:nvPr>
        </p:nvPicPr>
        <p:blipFill>
          <a:blip r:embed="rId2">
            <a:extLst>
              <a:ext uri="{28A0092B-C50C-407E-A947-70E740481C1C}">
                <a14:useLocalDpi xmlns:a14="http://schemas.microsoft.com/office/drawing/2010/main" val="0"/>
              </a:ext>
            </a:extLst>
          </a:blip>
          <a:srcRect l="-73562" r="-73562"/>
          <a:stretch>
            <a:fillRect/>
          </a:stretch>
        </p:blipFill>
        <p:spPr/>
      </p:pic>
    </p:spTree>
    <p:extLst>
      <p:ext uri="{BB962C8B-B14F-4D97-AF65-F5344CB8AC3E}">
        <p14:creationId xmlns:p14="http://schemas.microsoft.com/office/powerpoint/2010/main" val="397048471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Calvin Coolidge (Republican)</a:t>
            </a:r>
            <a:br>
              <a:rPr lang="en-US" dirty="0" smtClean="0"/>
            </a:br>
            <a:r>
              <a:rPr lang="en-US" dirty="0" smtClean="0"/>
              <a:t>Years in office: 1923-1929</a:t>
            </a:r>
            <a:endParaRPr lang="en-US" dirty="0"/>
          </a:p>
        </p:txBody>
      </p:sp>
      <p:pic>
        <p:nvPicPr>
          <p:cNvPr id="4" name="Content Placeholder 3" descr="220px-Calvin_Coolidge-Garo.jpg"/>
          <p:cNvPicPr>
            <a:picLocks noGrp="1" noChangeAspect="1"/>
          </p:cNvPicPr>
          <p:nvPr>
            <p:ph idx="1"/>
          </p:nvPr>
        </p:nvPicPr>
        <p:blipFill>
          <a:blip r:embed="rId2">
            <a:extLst>
              <a:ext uri="{28A0092B-C50C-407E-A947-70E740481C1C}">
                <a14:useLocalDpi xmlns:a14="http://schemas.microsoft.com/office/drawing/2010/main" val="0"/>
              </a:ext>
            </a:extLst>
          </a:blip>
          <a:srcRect l="-79348" r="-79348"/>
          <a:stretch>
            <a:fillRect/>
          </a:stretch>
        </p:blipFill>
        <p:spPr/>
      </p:pic>
    </p:spTree>
    <p:extLst>
      <p:ext uri="{BB962C8B-B14F-4D97-AF65-F5344CB8AC3E}">
        <p14:creationId xmlns:p14="http://schemas.microsoft.com/office/powerpoint/2010/main" val="13147567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 Who won the Presidential election of 1920?</a:t>
            </a:r>
          </a:p>
          <a:p>
            <a:r>
              <a:rPr lang="en-US" dirty="0" smtClean="0"/>
              <a:t>Warren G. Harding, a Republican from Ohio</a:t>
            </a:r>
          </a:p>
          <a:p>
            <a:pPr marL="0" indent="0">
              <a:buNone/>
            </a:pPr>
            <a:endParaRPr lang="en-US" dirty="0"/>
          </a:p>
          <a:p>
            <a:pPr marL="0" indent="0">
              <a:buNone/>
            </a:pPr>
            <a:r>
              <a:rPr lang="en-US" dirty="0" smtClean="0"/>
              <a:t>3. During the 1920 campaign, what did Harding promise to bring back to America, in the wake of the Woodrow Wilson (a Democrat) years?</a:t>
            </a:r>
          </a:p>
          <a:p>
            <a:r>
              <a:rPr lang="en-US" i="1" dirty="0" smtClean="0"/>
              <a:t>“Normalcy”</a:t>
            </a:r>
            <a:endParaRPr lang="en-US" i="1" dirty="0"/>
          </a:p>
        </p:txBody>
      </p:sp>
    </p:spTree>
    <p:extLst>
      <p:ext uri="{BB962C8B-B14F-4D97-AF65-F5344CB8AC3E}">
        <p14:creationId xmlns:p14="http://schemas.microsoft.com/office/powerpoint/2010/main" val="229920042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4. Generally speaking, the election of Republican Warren G. Harding signaled something of an end of what historical era in American government?</a:t>
            </a:r>
          </a:p>
          <a:p>
            <a:r>
              <a:rPr lang="en-US" dirty="0" smtClean="0"/>
              <a:t>The Progressive Era</a:t>
            </a:r>
          </a:p>
          <a:p>
            <a:pPr marL="0" indent="0">
              <a:buNone/>
            </a:pPr>
            <a:endParaRPr lang="en-US" dirty="0"/>
          </a:p>
          <a:p>
            <a:pPr marL="0" indent="0">
              <a:buNone/>
            </a:pPr>
            <a:r>
              <a:rPr lang="en-US" dirty="0" smtClean="0"/>
              <a:t>5. But did Warren G. Harding snuff out Progressivism forever?</a:t>
            </a:r>
          </a:p>
          <a:p>
            <a:r>
              <a:rPr lang="en-US" dirty="0" smtClean="0"/>
              <a:t>No</a:t>
            </a:r>
          </a:p>
          <a:p>
            <a:r>
              <a:rPr lang="en-US" dirty="0" smtClean="0"/>
              <a:t>The reforms of the Progressive Era stayed intact, for the most part</a:t>
            </a:r>
          </a:p>
          <a:p>
            <a:r>
              <a:rPr lang="en-US" dirty="0" smtClean="0"/>
              <a:t>But the election of Harding did inaugurate a period in which progressive reforms were slowed down</a:t>
            </a:r>
            <a:endParaRPr lang="en-US" dirty="0"/>
          </a:p>
        </p:txBody>
      </p:sp>
    </p:spTree>
    <p:extLst>
      <p:ext uri="{BB962C8B-B14F-4D97-AF65-F5344CB8AC3E}">
        <p14:creationId xmlns:p14="http://schemas.microsoft.com/office/powerpoint/2010/main" val="127623605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smtClean="0"/>
              <a:t>6. What happened to Warren G. Harding in 1923?</a:t>
            </a:r>
          </a:p>
          <a:p>
            <a:r>
              <a:rPr lang="en-US" dirty="0" smtClean="0"/>
              <a:t>He died of a heart attack</a:t>
            </a:r>
          </a:p>
          <a:p>
            <a:pPr marL="0" indent="0">
              <a:buNone/>
            </a:pPr>
            <a:endParaRPr lang="en-US" dirty="0"/>
          </a:p>
          <a:p>
            <a:pPr marL="0" indent="0">
              <a:buNone/>
            </a:pPr>
            <a:r>
              <a:rPr lang="en-US" dirty="0" smtClean="0"/>
              <a:t>7. Thus, who became the new President of the United States in 1923?</a:t>
            </a:r>
          </a:p>
          <a:p>
            <a:r>
              <a:rPr lang="en-US" dirty="0" smtClean="0"/>
              <a:t>Calvin Coolidge, the Vice President under President Harding</a:t>
            </a:r>
          </a:p>
          <a:p>
            <a:r>
              <a:rPr lang="en-US" dirty="0" smtClean="0"/>
              <a:t>Calvin Coolidge was from Vermont</a:t>
            </a:r>
            <a:endParaRPr lang="en-US" dirty="0"/>
          </a:p>
        </p:txBody>
      </p:sp>
    </p:spTree>
    <p:extLst>
      <p:ext uri="{BB962C8B-B14F-4D97-AF65-F5344CB8AC3E}">
        <p14:creationId xmlns:p14="http://schemas.microsoft.com/office/powerpoint/2010/main" val="232308338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8. Who won the Presidential election of 1924?</a:t>
            </a:r>
          </a:p>
          <a:p>
            <a:r>
              <a:rPr lang="en-US" dirty="0" smtClean="0"/>
              <a:t>President Calvin Coolidge (Republican)</a:t>
            </a:r>
          </a:p>
          <a:p>
            <a:pPr marL="0" indent="0">
              <a:buNone/>
            </a:pPr>
            <a:endParaRPr lang="en-US" dirty="0"/>
          </a:p>
          <a:p>
            <a:pPr marL="0" indent="0">
              <a:buNone/>
            </a:pPr>
            <a:r>
              <a:rPr lang="en-US" dirty="0" smtClean="0"/>
              <a:t>9. Thus how long did Calvin Coolidge serve as President of the United States?</a:t>
            </a:r>
          </a:p>
          <a:p>
            <a:r>
              <a:rPr lang="en-US" dirty="0" smtClean="0"/>
              <a:t>He from August 2, 1923 to March 4, 1929</a:t>
            </a:r>
          </a:p>
          <a:p>
            <a:r>
              <a:rPr lang="en-US" dirty="0" smtClean="0"/>
              <a:t>In short, due to finishing out Warren G. Harding’s term, Coolidge served as president for over 5 years</a:t>
            </a:r>
            <a:endParaRPr lang="en-US" dirty="0"/>
          </a:p>
        </p:txBody>
      </p:sp>
    </p:spTree>
    <p:extLst>
      <p:ext uri="{BB962C8B-B14F-4D97-AF65-F5344CB8AC3E}">
        <p14:creationId xmlns:p14="http://schemas.microsoft.com/office/powerpoint/2010/main" val="145540748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250</TotalTime>
  <Words>1708</Words>
  <Application>Microsoft Macintosh PowerPoint</Application>
  <PresentationFormat>On-screen Show (4:3)</PresentationFormat>
  <Paragraphs>114</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Presidents of the 1920s An Age of Republican Dominance</vt:lpstr>
      <vt:lpstr>President Herbert Hoover (Republican) Years in Office: 1929-1933</vt:lpstr>
      <vt:lpstr>PowerPoint Presentation</vt:lpstr>
      <vt:lpstr>Warren G. Harding (Republican) Years in office: 1921-1923 </vt:lpstr>
      <vt:lpstr>Calvin Coolidge (Republican) Years in office: 1923-1929</vt:lpstr>
      <vt:lpstr>PowerPoint Presentation</vt:lpstr>
      <vt:lpstr>PowerPoint Presentation</vt:lpstr>
      <vt:lpstr>PowerPoint Presentation</vt:lpstr>
      <vt:lpstr>PowerPoint Presentation</vt:lpstr>
      <vt:lpstr>PowerPoint Presentation</vt:lpstr>
      <vt:lpstr>PowerPoint Presentation</vt:lpstr>
      <vt:lpstr>Al Smith (on the right) golfing with baseball great, Babe Ruth</vt:lpstr>
      <vt:lpstr>PowerPoint Presentation</vt:lpstr>
      <vt:lpstr>PowerPoint Presentation</vt:lpstr>
      <vt:lpstr>PowerPoint Presentation</vt:lpstr>
      <vt:lpstr>PowerPoint Presentation</vt:lpstr>
      <vt:lpstr>PowerPoint Presentation</vt:lpstr>
      <vt:lpstr>1928: Herbert Hoover and the Slow Rise of the Republican Party in the South</vt:lpstr>
      <vt:lpstr>PowerPoint Presentation</vt:lpstr>
      <vt:lpstr>PowerPoint Presentation</vt:lpstr>
      <vt:lpstr>Did the Republicans Conquer Dixie, or did Dixie Conquer the Republicans?</vt:lpstr>
      <vt:lpstr>PowerPoint Presentation</vt:lpstr>
      <vt:lpstr>PowerPoint Presentation</vt:lpstr>
      <vt:lpstr>PowerPoint Presentation</vt:lpstr>
      <vt:lpstr>1964: In a landslide loss, conservative Republican Barry Goldwater won five Deep South states </vt:lpstr>
      <vt:lpstr>Segregationist Alabama Governor George C. Wallace</vt:lpstr>
      <vt:lpstr>Richard Nixon and the Southern Strategy</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32</cp:revision>
  <dcterms:created xsi:type="dcterms:W3CDTF">2012-05-02T15:29:39Z</dcterms:created>
  <dcterms:modified xsi:type="dcterms:W3CDTF">2012-05-02T20:03:09Z</dcterms:modified>
</cp:coreProperties>
</file>