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9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831D76-A854-3340-9A26-516C74AE50CA}" type="datetimeFigureOut">
              <a:rPr lang="en-US" smtClean="0"/>
              <a:t>3/8/12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2538024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31D76-A854-3340-9A26-516C74AE50CA}" type="datetimeFigureOut">
              <a:rPr lang="en-US" smtClean="0"/>
              <a:t>3/8/12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3822958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31D76-A854-3340-9A26-516C74AE50CA}" type="datetimeFigureOut">
              <a:rPr lang="en-US" smtClean="0"/>
              <a:t>3/8/12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1668490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831D76-A854-3340-9A26-516C74AE50CA}" type="datetimeFigureOut">
              <a:rPr lang="en-US" smtClean="0"/>
              <a:t>3/8/12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207771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831D76-A854-3340-9A26-516C74AE50CA}" type="datetimeFigureOut">
              <a:rPr lang="en-US" smtClean="0"/>
              <a:t>3/8/12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336541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831D76-A854-3340-9A26-516C74AE50CA}" type="datetimeFigureOut">
              <a:rPr lang="en-US" smtClean="0"/>
              <a:t>3/8/12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3957057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831D76-A854-3340-9A26-516C74AE50CA}" type="datetimeFigureOut">
              <a:rPr lang="en-US" smtClean="0"/>
              <a:t>3/8/12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401433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831D76-A854-3340-9A26-516C74AE50CA}" type="datetimeFigureOut">
              <a:rPr lang="en-US" smtClean="0"/>
              <a:t>3/8/12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2927837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31D76-A854-3340-9A26-516C74AE50CA}" type="datetimeFigureOut">
              <a:rPr lang="en-US" smtClean="0"/>
              <a:t>3/8/12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414837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31D76-A854-3340-9A26-516C74AE50CA}" type="datetimeFigureOut">
              <a:rPr lang="en-US" smtClean="0"/>
              <a:t>3/8/12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1446390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831D76-A854-3340-9A26-516C74AE50CA}" type="datetimeFigureOut">
              <a:rPr lang="en-US" smtClean="0"/>
              <a:t>3/8/12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B398D3-3263-2A42-AE8D-AE047FFA9011}" type="slidenum">
              <a:rPr lang="en-US" smtClean="0"/>
              <a:t>‹#›</a:t>
            </a:fld>
            <a:endParaRPr lang="en-US"/>
          </a:p>
        </p:txBody>
      </p:sp>
    </p:spTree>
    <p:extLst>
      <p:ext uri="{BB962C8B-B14F-4D97-AF65-F5344CB8AC3E}">
        <p14:creationId xmlns:p14="http://schemas.microsoft.com/office/powerpoint/2010/main" val="5545600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831D76-A854-3340-9A26-516C74AE50CA}" type="datetimeFigureOut">
              <a:rPr lang="en-US" smtClean="0"/>
              <a:t>3/8/12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B398D3-3263-2A42-AE8D-AE047FFA9011}" type="slidenum">
              <a:rPr lang="en-US" smtClean="0"/>
              <a:t>‹#›</a:t>
            </a:fld>
            <a:endParaRPr lang="en-US"/>
          </a:p>
        </p:txBody>
      </p:sp>
    </p:spTree>
    <p:extLst>
      <p:ext uri="{BB962C8B-B14F-4D97-AF65-F5344CB8AC3E}">
        <p14:creationId xmlns:p14="http://schemas.microsoft.com/office/powerpoint/2010/main" val="1300606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Spanish-American War</a:t>
            </a:r>
            <a:br>
              <a:rPr lang="en-US" dirty="0" smtClean="0"/>
            </a:br>
            <a:r>
              <a:rPr lang="en-US" dirty="0" smtClean="0"/>
              <a:t>Part 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619079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Despite no real proof of Spanish sabotage, President McKinley asked for, and received what, on April 20, 1898?</a:t>
            </a:r>
          </a:p>
          <a:p>
            <a:r>
              <a:rPr lang="en-US" dirty="0" smtClean="0"/>
              <a:t>A Congressional declaration of war on Spain</a:t>
            </a:r>
          </a:p>
          <a:p>
            <a:r>
              <a:rPr lang="en-US" dirty="0" smtClean="0"/>
              <a:t>The Spanish-American War </a:t>
            </a:r>
            <a:r>
              <a:rPr lang="en-US" smtClean="0"/>
              <a:t>had begun</a:t>
            </a:r>
            <a:endParaRPr lang="en-US"/>
          </a:p>
        </p:txBody>
      </p:sp>
    </p:spTree>
    <p:extLst>
      <p:ext uri="{BB962C8B-B14F-4D97-AF65-F5344CB8AC3E}">
        <p14:creationId xmlns:p14="http://schemas.microsoft.com/office/powerpoint/2010/main" val="3369445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514350" indent="-514350">
              <a:buAutoNum type="arabicPeriod"/>
            </a:pPr>
            <a:r>
              <a:rPr lang="en-US" dirty="0" smtClean="0"/>
              <a:t>By the late 1800s, what remained of the once-mighty Spanish Empire?</a:t>
            </a:r>
          </a:p>
          <a:p>
            <a:r>
              <a:rPr lang="en-US" dirty="0" smtClean="0"/>
              <a:t>Spain held the Philippine Islands, Guam Island, a few African outposts, and Cuba and Puerto Rico</a:t>
            </a:r>
          </a:p>
          <a:p>
            <a:pPr marL="0" indent="0">
              <a:buNone/>
            </a:pPr>
            <a:endParaRPr lang="en-US" dirty="0"/>
          </a:p>
          <a:p>
            <a:pPr marL="0" indent="0">
              <a:buNone/>
            </a:pPr>
            <a:r>
              <a:rPr lang="en-US" dirty="0" smtClean="0"/>
              <a:t>2. The Unites States, as far back as the mid-1800s, had shown an interest in acquiring what?</a:t>
            </a:r>
          </a:p>
          <a:p>
            <a:r>
              <a:rPr lang="en-US" dirty="0" smtClean="0"/>
              <a:t>Cuba</a:t>
            </a:r>
            <a:endParaRPr lang="en-US" dirty="0"/>
          </a:p>
        </p:txBody>
      </p:sp>
    </p:spTree>
    <p:extLst>
      <p:ext uri="{BB962C8B-B14F-4D97-AF65-F5344CB8AC3E}">
        <p14:creationId xmlns:p14="http://schemas.microsoft.com/office/powerpoint/2010/main" val="3490653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 In 1868 and 1878, what happened that renewed American interests in Cuba?</a:t>
            </a:r>
          </a:p>
          <a:p>
            <a:r>
              <a:rPr lang="en-US" dirty="0" smtClean="0"/>
              <a:t>Cubans revolted unsuccessfully against Spain</a:t>
            </a:r>
          </a:p>
          <a:p>
            <a:endParaRPr lang="en-US" dirty="0"/>
          </a:p>
          <a:p>
            <a:pPr marL="0" indent="0">
              <a:buNone/>
            </a:pPr>
            <a:r>
              <a:rPr lang="en-US" dirty="0" smtClean="0"/>
              <a:t>4. What did Spain do in Cuba in 1886?</a:t>
            </a:r>
          </a:p>
          <a:p>
            <a:r>
              <a:rPr lang="en-US" dirty="0" smtClean="0"/>
              <a:t>Abolished slavery</a:t>
            </a:r>
          </a:p>
          <a:p>
            <a:pPr marL="0" indent="0">
              <a:buNone/>
            </a:pPr>
            <a:endParaRPr lang="en-US" dirty="0"/>
          </a:p>
        </p:txBody>
      </p:sp>
    </p:spTree>
    <p:extLst>
      <p:ext uri="{BB962C8B-B14F-4D97-AF65-F5344CB8AC3E}">
        <p14:creationId xmlns:p14="http://schemas.microsoft.com/office/powerpoint/2010/main" val="38293811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5. What business in Cuba did American capitalists become heavily involved?</a:t>
            </a:r>
          </a:p>
          <a:p>
            <a:r>
              <a:rPr lang="en-US" dirty="0" smtClean="0"/>
              <a:t>Sugar Plantations</a:t>
            </a:r>
          </a:p>
          <a:p>
            <a:pPr marL="0" indent="0">
              <a:buNone/>
            </a:pPr>
            <a:endParaRPr lang="en-US" dirty="0"/>
          </a:p>
          <a:p>
            <a:pPr marL="0" indent="0">
              <a:buNone/>
            </a:pPr>
            <a:r>
              <a:rPr lang="en-US" dirty="0" smtClean="0"/>
              <a:t>6. In 1895, who launched a revolt against Spanish authority in Cuba?</a:t>
            </a:r>
          </a:p>
          <a:p>
            <a:r>
              <a:rPr lang="en-US" dirty="0" smtClean="0"/>
              <a:t>Jose Marti (1853-1895)</a:t>
            </a:r>
            <a:endParaRPr lang="en-US" dirty="0"/>
          </a:p>
        </p:txBody>
      </p:sp>
    </p:spTree>
    <p:extLst>
      <p:ext uri="{BB962C8B-B14F-4D97-AF65-F5344CB8AC3E}">
        <p14:creationId xmlns:p14="http://schemas.microsoft.com/office/powerpoint/2010/main" val="2856762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7. What became of Jose Marti?</a:t>
            </a:r>
          </a:p>
          <a:p>
            <a:r>
              <a:rPr lang="en-US" dirty="0" smtClean="0"/>
              <a:t>He died during his attempted 1895 revolution</a:t>
            </a:r>
          </a:p>
          <a:p>
            <a:pPr marL="0" indent="0">
              <a:buNone/>
            </a:pPr>
            <a:endParaRPr lang="en-US" dirty="0"/>
          </a:p>
          <a:p>
            <a:pPr marL="0" indent="0">
              <a:buNone/>
            </a:pPr>
            <a:r>
              <a:rPr lang="en-US" dirty="0" smtClean="0"/>
              <a:t>8. What did Spanish general, </a:t>
            </a:r>
            <a:r>
              <a:rPr lang="en-US" dirty="0" err="1" smtClean="0"/>
              <a:t>Valeriano</a:t>
            </a:r>
            <a:r>
              <a:rPr lang="en-US" dirty="0" smtClean="0"/>
              <a:t> </a:t>
            </a:r>
            <a:r>
              <a:rPr lang="en-US" dirty="0" err="1" smtClean="0"/>
              <a:t>Weyler</a:t>
            </a:r>
            <a:r>
              <a:rPr lang="en-US" dirty="0" smtClean="0"/>
              <a:t> (sent in 1896), do to suppress the revolution in Cuba?</a:t>
            </a:r>
          </a:p>
          <a:p>
            <a:r>
              <a:rPr lang="en-US" dirty="0"/>
              <a:t>H</a:t>
            </a:r>
            <a:r>
              <a:rPr lang="en-US" dirty="0" smtClean="0"/>
              <a:t>e had whole chunks of Cuba’s rural population placed in concentration camps, where thousands died.</a:t>
            </a:r>
            <a:endParaRPr lang="en-US" dirty="0"/>
          </a:p>
        </p:txBody>
      </p:sp>
    </p:spTree>
    <p:extLst>
      <p:ext uri="{BB962C8B-B14F-4D97-AF65-F5344CB8AC3E}">
        <p14:creationId xmlns:p14="http://schemas.microsoft.com/office/powerpoint/2010/main" val="3864120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9. In the United States, whose newspapers exploited the tales of Spanish atrocities and stoked American appetites for war?</a:t>
            </a:r>
          </a:p>
          <a:p>
            <a:r>
              <a:rPr lang="en-US" dirty="0" smtClean="0"/>
              <a:t>William Randolph Hearst</a:t>
            </a:r>
          </a:p>
          <a:p>
            <a:r>
              <a:rPr lang="en-US" dirty="0" smtClean="0"/>
              <a:t>Joseph Pulitzer</a:t>
            </a:r>
          </a:p>
          <a:p>
            <a:pPr marL="0" indent="0">
              <a:buNone/>
            </a:pPr>
            <a:endParaRPr lang="en-US" dirty="0"/>
          </a:p>
          <a:p>
            <a:pPr marL="0" indent="0">
              <a:buNone/>
            </a:pPr>
            <a:r>
              <a:rPr lang="en-US" dirty="0" smtClean="0"/>
              <a:t>10. Hearst’s and Pulitzer’s sensational and lurid tales of so-called Spanish barbarity became known as what?</a:t>
            </a:r>
          </a:p>
          <a:p>
            <a:r>
              <a:rPr lang="en-US" dirty="0" smtClean="0"/>
              <a:t>Yellow journalism</a:t>
            </a:r>
            <a:endParaRPr lang="en-US" dirty="0"/>
          </a:p>
        </p:txBody>
      </p:sp>
    </p:spTree>
    <p:extLst>
      <p:ext uri="{BB962C8B-B14F-4D97-AF65-F5344CB8AC3E}">
        <p14:creationId xmlns:p14="http://schemas.microsoft.com/office/powerpoint/2010/main" val="2627591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When noted American artist, Frederic Remington (who provided illustrations to Hearst newspapers), stated to William Randolph Hearst that war between the U.S. and Spain was unlikely, how did Hearst reportedly reply?</a:t>
            </a:r>
          </a:p>
          <a:p>
            <a:r>
              <a:rPr lang="en-US" dirty="0" smtClean="0"/>
              <a:t>“You furnish the pictures and I’ll furnish the war.”</a:t>
            </a:r>
            <a:endParaRPr lang="en-US" dirty="0"/>
          </a:p>
        </p:txBody>
      </p:sp>
    </p:spTree>
    <p:extLst>
      <p:ext uri="{BB962C8B-B14F-4D97-AF65-F5344CB8AC3E}">
        <p14:creationId xmlns:p14="http://schemas.microsoft.com/office/powerpoint/2010/main" val="3477752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12. When William McKinley took office in 1897, what was on the rise?</a:t>
            </a:r>
          </a:p>
          <a:p>
            <a:r>
              <a:rPr lang="en-US" dirty="0" smtClean="0"/>
              <a:t>American support for a war with Spain</a:t>
            </a:r>
          </a:p>
          <a:p>
            <a:pPr marL="0" indent="0">
              <a:buNone/>
            </a:pPr>
            <a:endParaRPr lang="en-US" dirty="0"/>
          </a:p>
          <a:p>
            <a:pPr marL="0" indent="0">
              <a:buNone/>
            </a:pPr>
            <a:r>
              <a:rPr lang="en-US" dirty="0" smtClean="0"/>
              <a:t>13. In February 1898, what happened to the U.S.S. </a:t>
            </a:r>
            <a:r>
              <a:rPr lang="en-US" i="1" dirty="0" smtClean="0"/>
              <a:t>Maine</a:t>
            </a:r>
            <a:r>
              <a:rPr lang="en-US" dirty="0" smtClean="0"/>
              <a:t>, an American battleship anchored in the Cuban port of Havana?</a:t>
            </a:r>
          </a:p>
          <a:p>
            <a:r>
              <a:rPr lang="en-US" dirty="0" smtClean="0"/>
              <a:t>It mysteriously exploded, and 260 Americans were killed in the explosion</a:t>
            </a:r>
            <a:endParaRPr lang="en-US" dirty="0"/>
          </a:p>
        </p:txBody>
      </p:sp>
    </p:spTree>
    <p:extLst>
      <p:ext uri="{BB962C8B-B14F-4D97-AF65-F5344CB8AC3E}">
        <p14:creationId xmlns:p14="http://schemas.microsoft.com/office/powerpoint/2010/main" val="2493433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In the wake of the explosion, who did the Hearst newspapers blame for blowing up the U.S.S. </a:t>
            </a:r>
            <a:r>
              <a:rPr lang="en-US" i="1" dirty="0" smtClean="0"/>
              <a:t>Maine</a:t>
            </a:r>
            <a:r>
              <a:rPr lang="en-US" dirty="0" smtClean="0"/>
              <a:t>?</a:t>
            </a:r>
          </a:p>
          <a:p>
            <a:r>
              <a:rPr lang="en-US" dirty="0" smtClean="0"/>
              <a:t>The Spanish</a:t>
            </a:r>
          </a:p>
          <a:p>
            <a:pPr marL="0" indent="0">
              <a:buNone/>
            </a:pPr>
            <a:endParaRPr lang="en-US" dirty="0"/>
          </a:p>
          <a:p>
            <a:pPr marL="0" indent="0">
              <a:buNone/>
            </a:pPr>
            <a:r>
              <a:rPr lang="en-US" dirty="0" smtClean="0"/>
              <a:t>15. Americans who wanted war with Spain began to recite what slogan?</a:t>
            </a:r>
          </a:p>
          <a:p>
            <a:r>
              <a:rPr lang="en-US" dirty="0" smtClean="0"/>
              <a:t>“Remember the </a:t>
            </a:r>
            <a:r>
              <a:rPr lang="en-US" i="1" dirty="0" smtClean="0"/>
              <a:t>Maine</a:t>
            </a:r>
            <a:r>
              <a:rPr lang="en-US" dirty="0" smtClean="0"/>
              <a:t>!”</a:t>
            </a:r>
            <a:endParaRPr lang="en-US" dirty="0"/>
          </a:p>
        </p:txBody>
      </p:sp>
    </p:spTree>
    <p:extLst>
      <p:ext uri="{BB962C8B-B14F-4D97-AF65-F5344CB8AC3E}">
        <p14:creationId xmlns:p14="http://schemas.microsoft.com/office/powerpoint/2010/main" val="2672648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TotalTime>
  <Words>434</Words>
  <Application>Microsoft Macintosh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Spanish-American War Part 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BBCOE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7</cp:revision>
  <dcterms:created xsi:type="dcterms:W3CDTF">2012-03-08T16:40:13Z</dcterms:created>
  <dcterms:modified xsi:type="dcterms:W3CDTF">2012-03-08T17:04:22Z</dcterms:modified>
</cp:coreProperties>
</file>