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3"/>
  </p:notesMasterIdLst>
  <p:sldIdLst>
    <p:sldId id="256" r:id="rId2"/>
    <p:sldId id="257" r:id="rId3"/>
    <p:sldId id="258" r:id="rId4"/>
    <p:sldId id="278" r:id="rId5"/>
    <p:sldId id="279" r:id="rId6"/>
    <p:sldId id="259" r:id="rId7"/>
    <p:sldId id="260" r:id="rId8"/>
    <p:sldId id="261" r:id="rId9"/>
    <p:sldId id="262" r:id="rId10"/>
    <p:sldId id="263" r:id="rId11"/>
    <p:sldId id="264" r:id="rId12"/>
    <p:sldId id="265" r:id="rId13"/>
    <p:sldId id="266" r:id="rId14"/>
    <p:sldId id="297" r:id="rId15"/>
    <p:sldId id="267" r:id="rId16"/>
    <p:sldId id="268" r:id="rId17"/>
    <p:sldId id="269" r:id="rId18"/>
    <p:sldId id="270" r:id="rId19"/>
    <p:sldId id="284" r:id="rId20"/>
    <p:sldId id="271" r:id="rId21"/>
    <p:sldId id="287" r:id="rId22"/>
    <p:sldId id="315" r:id="rId23"/>
    <p:sldId id="272" r:id="rId24"/>
    <p:sldId id="295" r:id="rId25"/>
    <p:sldId id="290" r:id="rId26"/>
    <p:sldId id="292" r:id="rId27"/>
    <p:sldId id="293" r:id="rId28"/>
    <p:sldId id="294" r:id="rId29"/>
    <p:sldId id="286" r:id="rId30"/>
    <p:sldId id="291" r:id="rId31"/>
    <p:sldId id="285" r:id="rId32"/>
    <p:sldId id="312" r:id="rId33"/>
    <p:sldId id="289" r:id="rId34"/>
    <p:sldId id="296" r:id="rId35"/>
    <p:sldId id="280" r:id="rId36"/>
    <p:sldId id="273" r:id="rId37"/>
    <p:sldId id="274" r:id="rId38"/>
    <p:sldId id="288" r:id="rId39"/>
    <p:sldId id="308" r:id="rId40"/>
    <p:sldId id="311" r:id="rId41"/>
    <p:sldId id="275" r:id="rId42"/>
    <p:sldId id="300" r:id="rId43"/>
    <p:sldId id="298" r:id="rId44"/>
    <p:sldId id="299" r:id="rId45"/>
    <p:sldId id="281" r:id="rId46"/>
    <p:sldId id="282" r:id="rId47"/>
    <p:sldId id="301" r:id="rId48"/>
    <p:sldId id="283" r:id="rId49"/>
    <p:sldId id="316" r:id="rId50"/>
    <p:sldId id="313" r:id="rId51"/>
    <p:sldId id="309" r:id="rId52"/>
    <p:sldId id="302" r:id="rId53"/>
    <p:sldId id="310" r:id="rId54"/>
    <p:sldId id="303" r:id="rId55"/>
    <p:sldId id="276" r:id="rId56"/>
    <p:sldId id="277" r:id="rId57"/>
    <p:sldId id="304" r:id="rId58"/>
    <p:sldId id="307" r:id="rId59"/>
    <p:sldId id="306" r:id="rId60"/>
    <p:sldId id="305" r:id="rId61"/>
    <p:sldId id="314" r:id="rId6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11" autoAdjust="0"/>
    <p:restoredTop sz="94660"/>
  </p:normalViewPr>
  <p:slideViewPr>
    <p:cSldViewPr snapToGrid="0" snapToObjects="1">
      <p:cViewPr>
        <p:scale>
          <a:sx n="81" d="100"/>
          <a:sy n="81" d="100"/>
        </p:scale>
        <p:origin x="-187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notesMaster" Target="notesMasters/notes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9E34C1-DB28-B747-B877-4EFDE0CAD029}" type="datetimeFigureOut">
              <a:rPr lang="en-US" smtClean="0"/>
              <a:t>5/4/12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78A5E4-1F9A-594C-A53C-19E92E35E119}" type="slidenum">
              <a:rPr lang="en-US" smtClean="0"/>
              <a:t>‹#›</a:t>
            </a:fld>
            <a:endParaRPr lang="en-US"/>
          </a:p>
        </p:txBody>
      </p:sp>
    </p:spTree>
    <p:extLst>
      <p:ext uri="{BB962C8B-B14F-4D97-AF65-F5344CB8AC3E}">
        <p14:creationId xmlns:p14="http://schemas.microsoft.com/office/powerpoint/2010/main" val="102185591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4666870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506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169262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045174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C08798-6D06-6D44-A42E-9E836209C4D9}" type="datetimeFigureOut">
              <a:rPr lang="en-US" smtClean="0"/>
              <a:t>5/4/12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157669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C08798-6D06-6D44-A42E-9E836209C4D9}" type="datetimeFigureOut">
              <a:rPr lang="en-US" smtClean="0"/>
              <a:t>5/4/12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797980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C08798-6D06-6D44-A42E-9E836209C4D9}" type="datetimeFigureOut">
              <a:rPr lang="en-US" smtClean="0"/>
              <a:t>5/4/12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53251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C08798-6D06-6D44-A42E-9E836209C4D9}" type="datetimeFigureOut">
              <a:rPr lang="en-US" smtClean="0"/>
              <a:t>5/4/12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67409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C08798-6D06-6D44-A42E-9E836209C4D9}" type="datetimeFigureOut">
              <a:rPr lang="en-US" smtClean="0"/>
              <a:t>5/4/12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971118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376636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C08798-6D06-6D44-A42E-9E836209C4D9}" type="datetimeFigureOut">
              <a:rPr lang="en-US" smtClean="0"/>
              <a:t>5/4/12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FB759A-323C-B844-8798-B72DE9EAD493}" type="slidenum">
              <a:rPr lang="en-US" smtClean="0"/>
              <a:t>‹#›</a:t>
            </a:fld>
            <a:endParaRPr lang="en-US"/>
          </a:p>
        </p:txBody>
      </p:sp>
    </p:spTree>
    <p:extLst>
      <p:ext uri="{BB962C8B-B14F-4D97-AF65-F5344CB8AC3E}">
        <p14:creationId xmlns:p14="http://schemas.microsoft.com/office/powerpoint/2010/main" val="2347006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08798-6D06-6D44-A42E-9E836209C4D9}" type="datetimeFigureOut">
              <a:rPr lang="en-US" smtClean="0"/>
              <a:t>5/4/12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FB759A-323C-B844-8798-B72DE9EAD493}" type="slidenum">
              <a:rPr lang="en-US" smtClean="0"/>
              <a:t>‹#›</a:t>
            </a:fld>
            <a:endParaRPr lang="en-US"/>
          </a:p>
        </p:txBody>
      </p:sp>
    </p:spTree>
    <p:extLst>
      <p:ext uri="{BB962C8B-B14F-4D97-AF65-F5344CB8AC3E}">
        <p14:creationId xmlns:p14="http://schemas.microsoft.com/office/powerpoint/2010/main" val="3659348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g"/><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jpg"/><Relationship Id="rId3" Type="http://schemas.openxmlformats.org/officeDocument/2006/relationships/image" Target="../media/image18.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6.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7.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8.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9.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5.jp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6.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jp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jp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9.jp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0.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1.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3.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4.JPG"/><Relationship Id="rId3" Type="http://schemas.openxmlformats.org/officeDocument/2006/relationships/image" Target="../media/image4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1566862"/>
          </a:xfrm>
        </p:spPr>
        <p:txBody>
          <a:bodyPr>
            <a:normAutofit fontScale="90000"/>
          </a:bodyPr>
          <a:lstStyle/>
          <a:p>
            <a:r>
              <a:rPr lang="en-US" dirty="0" smtClean="0"/>
              <a:t>The </a:t>
            </a:r>
            <a:r>
              <a:rPr lang="en-US" i="1" dirty="0" smtClean="0"/>
              <a:t>1928</a:t>
            </a:r>
            <a:r>
              <a:rPr lang="en-US" dirty="0" smtClean="0"/>
              <a:t> Thread in American Politics:</a:t>
            </a:r>
            <a:br>
              <a:rPr lang="en-US" dirty="0" smtClean="0"/>
            </a:br>
            <a:r>
              <a:rPr lang="en-US" dirty="0" smtClean="0"/>
              <a:t>The Culture War of the Twenties and  its Legacy</a:t>
            </a:r>
            <a:endParaRPr lang="en-US" dirty="0"/>
          </a:p>
        </p:txBody>
      </p:sp>
      <p:pic>
        <p:nvPicPr>
          <p:cNvPr id="8" name="Content Placeholder 7" descr="1928AlSmithPinback.jpg"/>
          <p:cNvPicPr>
            <a:picLocks noGrp="1" noChangeAspect="1"/>
          </p:cNvPicPr>
          <p:nvPr>
            <p:ph sz="half" idx="1"/>
          </p:nvPr>
        </p:nvPicPr>
        <p:blipFill>
          <a:blip r:embed="rId2">
            <a:extLst>
              <a:ext uri="{28A0092B-C50C-407E-A947-70E740481C1C}">
                <a14:useLocalDpi xmlns:a14="http://schemas.microsoft.com/office/drawing/2010/main" val="0"/>
              </a:ext>
            </a:extLst>
          </a:blip>
          <a:srcRect t="-5810" b="-5810"/>
          <a:stretch>
            <a:fillRect/>
          </a:stretch>
        </p:blipFill>
        <p:spPr>
          <a:xfrm>
            <a:off x="457200" y="2457450"/>
            <a:ext cx="4038600" cy="4525963"/>
          </a:xfrm>
        </p:spPr>
      </p:pic>
      <p:pic>
        <p:nvPicPr>
          <p:cNvPr id="9" name="Content Placeholder 8" descr="hooverposter_lightbox.jpg"/>
          <p:cNvPicPr>
            <a:picLocks noGrp="1" noChangeAspect="1"/>
          </p:cNvPicPr>
          <p:nvPr>
            <p:ph sz="half" idx="2"/>
          </p:nvPr>
        </p:nvPicPr>
        <p:blipFill>
          <a:blip r:embed="rId3">
            <a:extLst>
              <a:ext uri="{28A0092B-C50C-407E-A947-70E740481C1C}">
                <a14:useLocalDpi xmlns:a14="http://schemas.microsoft.com/office/drawing/2010/main" val="0"/>
              </a:ext>
            </a:extLst>
          </a:blip>
          <a:srcRect t="6574" b="6574"/>
          <a:stretch>
            <a:fillRect/>
          </a:stretch>
        </p:blipFill>
        <p:spPr>
          <a:xfrm>
            <a:off x="4648200" y="2078037"/>
            <a:ext cx="4038600" cy="4525963"/>
          </a:xfrm>
        </p:spPr>
      </p:pic>
    </p:spTree>
    <p:extLst>
      <p:ext uri="{BB962C8B-B14F-4D97-AF65-F5344CB8AC3E}">
        <p14:creationId xmlns:p14="http://schemas.microsoft.com/office/powerpoint/2010/main" val="95108724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10. Who did the Republican Party nominate as its candidate for President in 1928?</a:t>
            </a:r>
          </a:p>
          <a:p>
            <a:r>
              <a:rPr lang="en-US" dirty="0" smtClean="0"/>
              <a:t>Herbert Hoover of Iowa</a:t>
            </a:r>
          </a:p>
          <a:p>
            <a:r>
              <a:rPr lang="en-US" dirty="0" smtClean="0"/>
              <a:t>Hoover was the first U.S. President born west of the Mississippi River</a:t>
            </a:r>
          </a:p>
          <a:p>
            <a:r>
              <a:rPr lang="en-US" dirty="0" smtClean="0"/>
              <a:t>Hoover was born in 1874 and died in 1964 at the age of 90</a:t>
            </a:r>
          </a:p>
          <a:p>
            <a:r>
              <a:rPr lang="en-US" dirty="0" smtClean="0"/>
              <a:t>In terms of religion, Herbert Hoover was a Quaker</a:t>
            </a:r>
            <a:endParaRPr lang="en-US" dirty="0"/>
          </a:p>
        </p:txBody>
      </p:sp>
    </p:spTree>
    <p:extLst>
      <p:ext uri="{BB962C8B-B14F-4D97-AF65-F5344CB8AC3E}">
        <p14:creationId xmlns:p14="http://schemas.microsoft.com/office/powerpoint/2010/main" val="207267423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11. In 1928, who did the Democratic Party nominate as its candidate for president?</a:t>
            </a:r>
          </a:p>
          <a:p>
            <a:r>
              <a:rPr lang="en-US" dirty="0" smtClean="0"/>
              <a:t>Al Smith of New York</a:t>
            </a:r>
          </a:p>
          <a:p>
            <a:r>
              <a:rPr lang="en-US" dirty="0" smtClean="0"/>
              <a:t>Al Smith was elected multiple times as the governor of New York</a:t>
            </a:r>
          </a:p>
          <a:p>
            <a:pPr marL="0" indent="0">
              <a:buNone/>
            </a:pPr>
            <a:endParaRPr lang="en-US" dirty="0"/>
          </a:p>
          <a:p>
            <a:pPr marL="0" indent="0">
              <a:buNone/>
            </a:pPr>
            <a:r>
              <a:rPr lang="en-US" dirty="0" smtClean="0"/>
              <a:t>12. Of what religion was Al Smith?</a:t>
            </a:r>
          </a:p>
          <a:p>
            <a:r>
              <a:rPr lang="en-US" dirty="0" smtClean="0"/>
              <a:t>Roman Catholic</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3152504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Al Smith, 1928 Democratic Nominee for President</a:t>
            </a:r>
            <a:endParaRPr lang="en-US" dirty="0"/>
          </a:p>
        </p:txBody>
      </p:sp>
      <p:sp>
        <p:nvSpPr>
          <p:cNvPr id="5" name="Content Placeholder 4"/>
          <p:cNvSpPr>
            <a:spLocks noGrp="1"/>
          </p:cNvSpPr>
          <p:nvPr>
            <p:ph sz="half" idx="1"/>
          </p:nvPr>
        </p:nvSpPr>
        <p:spPr/>
        <p:txBody>
          <a:bodyPr>
            <a:normAutofit fontScale="77500" lnSpcReduction="20000"/>
          </a:bodyPr>
          <a:lstStyle/>
          <a:p>
            <a:pPr marL="0" indent="0">
              <a:buNone/>
            </a:pPr>
            <a:r>
              <a:rPr lang="en-US" dirty="0" smtClean="0"/>
              <a:t>Al Smith (1873-1944) was a Democrat who served as Governor of New York during the 1920s, and was a known Progressive. He was a so-called Wet Democrat in that he opposed Prohibition. He was also a Roman Catholic in an era of widespread Anti-Catholicism.</a:t>
            </a:r>
          </a:p>
          <a:p>
            <a:pPr marL="0" indent="0">
              <a:buNone/>
            </a:pPr>
            <a:r>
              <a:rPr lang="en-US" dirty="0"/>
              <a:t> </a:t>
            </a:r>
            <a:r>
              <a:rPr lang="en-US" dirty="0" smtClean="0"/>
              <a:t> In 1928, Smith was popular among Catholics, immigrants, and many urban voters. Smith was unpopular with many rural voters, and Protestants such as Southern Baptists and Lutherans.</a:t>
            </a:r>
          </a:p>
          <a:p>
            <a:pPr marL="0" indent="0">
              <a:buNone/>
            </a:pPr>
            <a:r>
              <a:rPr lang="en-US" dirty="0"/>
              <a:t> </a:t>
            </a:r>
            <a:r>
              <a:rPr lang="en-US" dirty="0" smtClean="0"/>
              <a:t>  </a:t>
            </a:r>
            <a:endParaRPr lang="en-US" dirty="0"/>
          </a:p>
        </p:txBody>
      </p:sp>
      <p:pic>
        <p:nvPicPr>
          <p:cNvPr id="7" name="Content Placeholder 6" descr="220px-AlfredSmith.png"/>
          <p:cNvPicPr>
            <a:picLocks noGrp="1" noChangeAspect="1"/>
          </p:cNvPicPr>
          <p:nvPr>
            <p:ph sz="half" idx="2"/>
          </p:nvPr>
        </p:nvPicPr>
        <p:blipFill>
          <a:blip r:embed="rId2">
            <a:extLst>
              <a:ext uri="{28A0092B-C50C-407E-A947-70E740481C1C}">
                <a14:useLocalDpi xmlns:a14="http://schemas.microsoft.com/office/drawing/2010/main" val="0"/>
              </a:ext>
            </a:extLst>
          </a:blip>
          <a:srcRect l="-7595" r="-7595"/>
          <a:stretch>
            <a:fillRect/>
          </a:stretch>
        </p:blipFill>
        <p:spPr/>
      </p:pic>
    </p:spTree>
    <p:extLst>
      <p:ext uri="{BB962C8B-B14F-4D97-AF65-F5344CB8AC3E}">
        <p14:creationId xmlns:p14="http://schemas.microsoft.com/office/powerpoint/2010/main" val="402658984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13. What was significant about Al Smith’s religious identity?</a:t>
            </a:r>
          </a:p>
          <a:p>
            <a:r>
              <a:rPr lang="en-US" dirty="0" smtClean="0"/>
              <a:t>Smith was the first Roman Catholic to receive the presidential nomination from either of the two major political parties, i.e. the Democratic Party and/or the Republican Party</a:t>
            </a:r>
          </a:p>
          <a:p>
            <a:pPr marL="0" indent="0">
              <a:buNone/>
            </a:pPr>
            <a:endParaRPr lang="en-US" dirty="0"/>
          </a:p>
        </p:txBody>
      </p:sp>
    </p:spTree>
    <p:extLst>
      <p:ext uri="{BB962C8B-B14F-4D97-AF65-F5344CB8AC3E}">
        <p14:creationId xmlns:p14="http://schemas.microsoft.com/office/powerpoint/2010/main" val="340614082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Culture War and the 1928 Election:</a:t>
            </a:r>
            <a:br>
              <a:rPr lang="en-US" dirty="0" smtClean="0"/>
            </a:br>
            <a:r>
              <a:rPr lang="en-US" dirty="0" smtClean="0"/>
              <a:t>The </a:t>
            </a:r>
            <a:r>
              <a:rPr lang="en-US" i="1" dirty="0" smtClean="0"/>
              <a:t>Otherness</a:t>
            </a:r>
            <a:r>
              <a:rPr lang="en-US" dirty="0" smtClean="0"/>
              <a:t> of Democrat Al Smith</a:t>
            </a:r>
            <a:endParaRPr lang="en-US" dirty="0"/>
          </a:p>
        </p:txBody>
      </p:sp>
      <p:sp>
        <p:nvSpPr>
          <p:cNvPr id="4" name="Content Placeholder 3"/>
          <p:cNvSpPr>
            <a:spLocks noGrp="1"/>
          </p:cNvSpPr>
          <p:nvPr>
            <p:ph sz="half" idx="1"/>
          </p:nvPr>
        </p:nvSpPr>
        <p:spPr/>
        <p:txBody>
          <a:bodyPr>
            <a:normAutofit fontScale="77500" lnSpcReduction="20000"/>
          </a:bodyPr>
          <a:lstStyle/>
          <a:p>
            <a:pPr marL="0" indent="0">
              <a:buNone/>
            </a:pPr>
            <a:r>
              <a:rPr lang="en-US" dirty="0" smtClean="0"/>
              <a:t>A Catholic and an opponent of Prohibition, Al Smith was effectively demonized by his Republican opponents as being </a:t>
            </a:r>
            <a:r>
              <a:rPr lang="en-US" i="1" dirty="0" smtClean="0"/>
              <a:t>un-American</a:t>
            </a:r>
            <a:r>
              <a:rPr lang="en-US" dirty="0" smtClean="0"/>
              <a:t> and </a:t>
            </a:r>
            <a:r>
              <a:rPr lang="en-US" i="1" dirty="0" smtClean="0"/>
              <a:t>disloyal</a:t>
            </a:r>
            <a:r>
              <a:rPr lang="en-US" dirty="0" smtClean="0"/>
              <a:t>, campaign tactics that Republican would use effectively against Democrats in coming decades. </a:t>
            </a:r>
          </a:p>
          <a:p>
            <a:pPr marL="0" indent="0">
              <a:buNone/>
            </a:pPr>
            <a:r>
              <a:rPr lang="en-US" dirty="0"/>
              <a:t> </a:t>
            </a:r>
            <a:r>
              <a:rPr lang="en-US" dirty="0" smtClean="0"/>
              <a:t> In 1928,for example, it was rumored that, were Al Smith to win, the Pope would end up ruling the United States. </a:t>
            </a:r>
          </a:p>
          <a:p>
            <a:pPr marL="0" indent="0">
              <a:buNone/>
            </a:pPr>
            <a:r>
              <a:rPr lang="en-US" dirty="0"/>
              <a:t> </a:t>
            </a:r>
            <a:r>
              <a:rPr lang="en-US" dirty="0" smtClean="0"/>
              <a:t>  The Pro-Ku Klux Klan publication at right pictures Al Smith as a candidate completely controlled by the Catholic Pope.</a:t>
            </a:r>
            <a:endParaRPr lang="en-US" dirty="0"/>
          </a:p>
        </p:txBody>
      </p:sp>
      <p:sp>
        <p:nvSpPr>
          <p:cNvPr id="11" name="TextBox 10"/>
          <p:cNvSpPr txBox="1"/>
          <p:nvPr/>
        </p:nvSpPr>
        <p:spPr>
          <a:xfrm>
            <a:off x="4826000" y="5524501"/>
            <a:ext cx="242938" cy="369332"/>
          </a:xfrm>
          <a:prstGeom prst="rect">
            <a:avLst/>
          </a:prstGeom>
          <a:noFill/>
        </p:spPr>
        <p:txBody>
          <a:bodyPr wrap="none" rtlCol="0">
            <a:spAutoFit/>
          </a:bodyPr>
          <a:lstStyle/>
          <a:p>
            <a:r>
              <a:rPr lang="en-US" dirty="0" smtClean="0"/>
              <a:t>.</a:t>
            </a:r>
            <a:endParaRPr lang="en-US" dirty="0"/>
          </a:p>
        </p:txBody>
      </p:sp>
      <p:pic>
        <p:nvPicPr>
          <p:cNvPr id="5" name="Content Placeholder 4" descr="472px-Goodcitizennovember1926.jpg"/>
          <p:cNvPicPr>
            <a:picLocks noGrp="1" noChangeAspect="1"/>
          </p:cNvPicPr>
          <p:nvPr>
            <p:ph sz="half" idx="2"/>
          </p:nvPr>
        </p:nvPicPr>
        <p:blipFill>
          <a:blip r:embed="rId2">
            <a:extLst>
              <a:ext uri="{28A0092B-C50C-407E-A947-70E740481C1C}">
                <a14:useLocalDpi xmlns:a14="http://schemas.microsoft.com/office/drawing/2010/main" val="0"/>
              </a:ext>
            </a:extLst>
          </a:blip>
          <a:srcRect l="-6715" r="-6715"/>
          <a:stretch>
            <a:fillRect/>
          </a:stretch>
        </p:blipFill>
        <p:spPr/>
      </p:pic>
    </p:spTree>
    <p:extLst>
      <p:ext uri="{BB962C8B-B14F-4D97-AF65-F5344CB8AC3E}">
        <p14:creationId xmlns:p14="http://schemas.microsoft.com/office/powerpoint/2010/main" val="240670594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14. Since Al Smith in 1928, what other two Catholic Democrats have won the presidential nomination?</a:t>
            </a:r>
          </a:p>
          <a:p>
            <a:r>
              <a:rPr lang="en-US" dirty="0" smtClean="0"/>
              <a:t>John F. Kennedy in 1960 (He won the presidency)</a:t>
            </a:r>
          </a:p>
          <a:p>
            <a:r>
              <a:rPr lang="en-US" dirty="0" smtClean="0"/>
              <a:t>John F. Kerry in 2004 (He did not win the presidency)</a:t>
            </a:r>
            <a:endParaRPr lang="en-US" dirty="0"/>
          </a:p>
        </p:txBody>
      </p:sp>
    </p:spTree>
    <p:extLst>
      <p:ext uri="{BB962C8B-B14F-4D97-AF65-F5344CB8AC3E}">
        <p14:creationId xmlns:p14="http://schemas.microsoft.com/office/powerpoint/2010/main" val="159711026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15. How many Catholic Republicans have ever won the presidential nomination of the Republican Party?</a:t>
            </a:r>
          </a:p>
          <a:p>
            <a:r>
              <a:rPr lang="en-US" dirty="0" smtClean="0"/>
              <a:t>None</a:t>
            </a:r>
          </a:p>
          <a:p>
            <a:r>
              <a:rPr lang="en-US" dirty="0" smtClean="0"/>
              <a:t>To this day, no Catholic has ever been the Republican nominee for the presidency</a:t>
            </a:r>
          </a:p>
          <a:p>
            <a:r>
              <a:rPr lang="en-US" dirty="0" smtClean="0"/>
              <a:t>In 2012, Catholics Rick Santorum and Newt Gingrich both tried to win the Republican nomination, but as of May 2012, it seems quite evident that they will fail</a:t>
            </a:r>
            <a:endParaRPr lang="en-US" dirty="0"/>
          </a:p>
        </p:txBody>
      </p:sp>
    </p:spTree>
    <p:extLst>
      <p:ext uri="{BB962C8B-B14F-4D97-AF65-F5344CB8AC3E}">
        <p14:creationId xmlns:p14="http://schemas.microsoft.com/office/powerpoint/2010/main" val="36380015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16. Have any Catholics ever served as Vice President of the United States?</a:t>
            </a:r>
          </a:p>
          <a:p>
            <a:r>
              <a:rPr lang="en-US" dirty="0" smtClean="0"/>
              <a:t>Yes</a:t>
            </a:r>
          </a:p>
          <a:p>
            <a:r>
              <a:rPr lang="en-US" dirty="0" smtClean="0"/>
              <a:t>Vice President of Joe Biden of Delaware became V.P. under President Barack Obama in January 2009</a:t>
            </a:r>
            <a:endParaRPr lang="en-US" dirty="0"/>
          </a:p>
        </p:txBody>
      </p:sp>
    </p:spTree>
    <p:extLst>
      <p:ext uri="{BB962C8B-B14F-4D97-AF65-F5344CB8AC3E}">
        <p14:creationId xmlns:p14="http://schemas.microsoft.com/office/powerpoint/2010/main" val="28118609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17. Who won the Presidential election of 1928?</a:t>
            </a:r>
          </a:p>
          <a:p>
            <a:r>
              <a:rPr lang="en-US" dirty="0" smtClean="0"/>
              <a:t>Herbert Hoover, the Republican</a:t>
            </a:r>
          </a:p>
          <a:p>
            <a:pPr marL="0" indent="0">
              <a:buNone/>
            </a:pPr>
            <a:endParaRPr lang="en-US" dirty="0"/>
          </a:p>
          <a:p>
            <a:pPr marL="0" indent="0">
              <a:buNone/>
            </a:pPr>
            <a:r>
              <a:rPr lang="en-US" dirty="0" smtClean="0"/>
              <a:t>18. What was a particularly interesting aspect of Hoover’s state-by-state electoral victory in 1928?</a:t>
            </a:r>
          </a:p>
          <a:p>
            <a:r>
              <a:rPr lang="en-US" dirty="0" smtClean="0"/>
              <a:t>He carried several Southern states, a feat that was rare given that the Republican Party had been seen by most white Southerners as the party that had invaded the South during the Civil War.</a:t>
            </a:r>
          </a:p>
          <a:p>
            <a:r>
              <a:rPr lang="en-US" dirty="0" smtClean="0"/>
              <a:t>Hoover won 5 former Confederate states: Texas, Florida, Tennessee, North Carolina, and Virginia</a:t>
            </a:r>
            <a:endParaRPr lang="en-US" dirty="0"/>
          </a:p>
        </p:txBody>
      </p:sp>
    </p:spTree>
    <p:extLst>
      <p:ext uri="{BB962C8B-B14F-4D97-AF65-F5344CB8AC3E}">
        <p14:creationId xmlns:p14="http://schemas.microsoft.com/office/powerpoint/2010/main" val="5047104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1928: Herbert Hoover and the Slow Rise of the Republican Party in the South</a:t>
            </a:r>
            <a:endParaRPr lang="en-US" dirty="0"/>
          </a:p>
        </p:txBody>
      </p:sp>
      <p:pic>
        <p:nvPicPr>
          <p:cNvPr id="4" name="Content Placeholder 3" descr="1928-54E.gif"/>
          <p:cNvPicPr>
            <a:picLocks noGrp="1" noChangeAspect="1"/>
          </p:cNvPicPr>
          <p:nvPr>
            <p:ph idx="1"/>
          </p:nvPr>
        </p:nvPicPr>
        <p:blipFill>
          <a:blip r:embed="rId2">
            <a:extLst>
              <a:ext uri="{28A0092B-C50C-407E-A947-70E740481C1C}">
                <a14:useLocalDpi xmlns:a14="http://schemas.microsoft.com/office/drawing/2010/main" val="0"/>
              </a:ext>
            </a:extLst>
          </a:blip>
          <a:srcRect l="-29817" r="-29817"/>
          <a:stretch>
            <a:fillRect/>
          </a:stretch>
        </p:blipFill>
        <p:spPr>
          <a:xfrm>
            <a:off x="2060575" y="2063750"/>
            <a:ext cx="8229600" cy="4062413"/>
          </a:xfrm>
        </p:spPr>
      </p:pic>
      <p:sp>
        <p:nvSpPr>
          <p:cNvPr id="6" name="TextBox 5"/>
          <p:cNvSpPr txBox="1"/>
          <p:nvPr/>
        </p:nvSpPr>
        <p:spPr>
          <a:xfrm>
            <a:off x="457200" y="2063750"/>
            <a:ext cx="2940050" cy="4801315"/>
          </a:xfrm>
          <a:prstGeom prst="rect">
            <a:avLst/>
          </a:prstGeom>
          <a:noFill/>
        </p:spPr>
        <p:txBody>
          <a:bodyPr wrap="square" rtlCol="0">
            <a:spAutoFit/>
          </a:bodyPr>
          <a:lstStyle/>
          <a:p>
            <a:r>
              <a:rPr lang="en-US" dirty="0" smtClean="0"/>
              <a:t>In a sense, the presidential election of 1928 began a slow process of party re-alignment in the South. </a:t>
            </a:r>
          </a:p>
          <a:p>
            <a:r>
              <a:rPr lang="en-US" dirty="0"/>
              <a:t> </a:t>
            </a:r>
            <a:r>
              <a:rPr lang="en-US" dirty="0" smtClean="0"/>
              <a:t>  From 1928 on, the Republican Party slowly became an increasingly conservative party with increasing appeal in the conservative South.</a:t>
            </a:r>
          </a:p>
          <a:p>
            <a:r>
              <a:rPr lang="en-US" dirty="0"/>
              <a:t> </a:t>
            </a:r>
            <a:r>
              <a:rPr lang="en-US" dirty="0" smtClean="0"/>
              <a:t>  Conversely, the Democratic Party evolved in a more liberal direction, and by the mid-1960s, the once solid Democratic South was a concept that was all but dead.</a:t>
            </a:r>
            <a:endParaRPr lang="en-US" dirty="0"/>
          </a:p>
        </p:txBody>
      </p:sp>
    </p:spTree>
    <p:extLst>
      <p:ext uri="{BB962C8B-B14F-4D97-AF65-F5344CB8AC3E}">
        <p14:creationId xmlns:p14="http://schemas.microsoft.com/office/powerpoint/2010/main" val="414105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Herbert Hoover, 1928 Republican Nominee For President:</a:t>
            </a:r>
            <a:br>
              <a:rPr lang="en-US" dirty="0" smtClean="0"/>
            </a:br>
            <a:r>
              <a:rPr lang="en-US" dirty="0" smtClean="0"/>
              <a:t> Beneficiary of the 1920s Culture Wars</a:t>
            </a:r>
            <a:endParaRPr lang="en-US" dirty="0"/>
          </a:p>
        </p:txBody>
      </p:sp>
      <p:pic>
        <p:nvPicPr>
          <p:cNvPr id="4" name="Content Placeholder 3" descr="220px-HerbertHoover.jpg"/>
          <p:cNvPicPr>
            <a:picLocks noGrp="1" noChangeAspect="1"/>
          </p:cNvPicPr>
          <p:nvPr>
            <p:ph idx="1"/>
          </p:nvPr>
        </p:nvPicPr>
        <p:blipFill>
          <a:blip r:embed="rId2">
            <a:extLst>
              <a:ext uri="{28A0092B-C50C-407E-A947-70E740481C1C}">
                <a14:useLocalDpi xmlns:a14="http://schemas.microsoft.com/office/drawing/2010/main" val="0"/>
              </a:ext>
            </a:extLst>
          </a:blip>
          <a:srcRect l="-62818" r="-62818"/>
          <a:stretch>
            <a:fillRect/>
          </a:stretch>
        </p:blipFill>
        <p:spPr>
          <a:xfrm>
            <a:off x="457200" y="2332037"/>
            <a:ext cx="8229600" cy="4525963"/>
          </a:xfrm>
        </p:spPr>
      </p:pic>
    </p:spTree>
    <p:extLst>
      <p:ext uri="{BB962C8B-B14F-4D97-AF65-F5344CB8AC3E}">
        <p14:creationId xmlns:p14="http://schemas.microsoft.com/office/powerpoint/2010/main" val="324790612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19. After the American Civil War and </a:t>
            </a:r>
            <a:br>
              <a:rPr lang="en-US" dirty="0" smtClean="0"/>
            </a:br>
            <a:r>
              <a:rPr lang="en-US" dirty="0" smtClean="0"/>
              <a:t>Reconstruction, in presidential elections (1880-1924), the former Confederate States had been what for the Democratic Party, for the most part?</a:t>
            </a:r>
          </a:p>
          <a:p>
            <a:r>
              <a:rPr lang="en-US" dirty="0" smtClean="0"/>
              <a:t>“The Solid South”</a:t>
            </a:r>
          </a:p>
          <a:p>
            <a:r>
              <a:rPr lang="en-US" dirty="0" smtClean="0"/>
              <a:t>That is, white Southerners were unwilling to vote Republican, the party of Lincoln (the conqueror of the South)</a:t>
            </a:r>
          </a:p>
          <a:p>
            <a:r>
              <a:rPr lang="en-US" dirty="0" smtClean="0"/>
              <a:t>The former Confederate states were South Carolina, Mississippi, Florida, Alabama, Georgia, Louisiana, Texas, Virginia, Tennessee, Arkansas, and North Carolina</a:t>
            </a:r>
            <a:endParaRPr lang="en-US" dirty="0"/>
          </a:p>
        </p:txBody>
      </p:sp>
    </p:spTree>
    <p:extLst>
      <p:ext uri="{BB962C8B-B14F-4D97-AF65-F5344CB8AC3E}">
        <p14:creationId xmlns:p14="http://schemas.microsoft.com/office/powerpoint/2010/main" val="107606359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r>
              <a:rPr lang="en-US" dirty="0"/>
              <a:t/>
            </a:r>
            <a:br>
              <a:rPr lang="en-US" dirty="0"/>
            </a:br>
            <a:r>
              <a:rPr lang="en-US" dirty="0" smtClean="0"/>
              <a:t>The Democratic Solid South in 1924</a:t>
            </a:r>
            <a:endParaRPr lang="en-US" dirty="0"/>
          </a:p>
        </p:txBody>
      </p:sp>
      <p:pic>
        <p:nvPicPr>
          <p:cNvPr id="4" name="Content Placeholder 3" descr="solid-south.png"/>
          <p:cNvPicPr>
            <a:picLocks noGrp="1" noChangeAspect="1"/>
          </p:cNvPicPr>
          <p:nvPr>
            <p:ph idx="1"/>
          </p:nvPr>
        </p:nvPicPr>
        <p:blipFill>
          <a:blip r:embed="rId2">
            <a:extLst>
              <a:ext uri="{28A0092B-C50C-407E-A947-70E740481C1C}">
                <a14:useLocalDpi xmlns:a14="http://schemas.microsoft.com/office/drawing/2010/main" val="0"/>
              </a:ext>
            </a:extLst>
          </a:blip>
          <a:srcRect t="2344" b="2344"/>
          <a:stretch>
            <a:fillRect/>
          </a:stretch>
        </p:blipFill>
        <p:spPr>
          <a:xfrm>
            <a:off x="1139825" y="2763837"/>
            <a:ext cx="8004175" cy="4094163"/>
          </a:xfrm>
        </p:spPr>
      </p:pic>
      <p:sp>
        <p:nvSpPr>
          <p:cNvPr id="5" name="TextBox 4"/>
          <p:cNvSpPr txBox="1"/>
          <p:nvPr/>
        </p:nvSpPr>
        <p:spPr>
          <a:xfrm>
            <a:off x="1139825" y="2127249"/>
            <a:ext cx="7893050" cy="646331"/>
          </a:xfrm>
          <a:prstGeom prst="rect">
            <a:avLst/>
          </a:prstGeom>
          <a:noFill/>
        </p:spPr>
        <p:txBody>
          <a:bodyPr wrap="square" rtlCol="0">
            <a:spAutoFit/>
          </a:bodyPr>
          <a:lstStyle/>
          <a:p>
            <a:r>
              <a:rPr lang="en-US" dirty="0" smtClean="0"/>
              <a:t>In 1924, the Democrats (shown below in blue) carried all eleven of the former Confederate states.</a:t>
            </a:r>
            <a:endParaRPr lang="en-US" dirty="0"/>
          </a:p>
        </p:txBody>
      </p:sp>
    </p:spTree>
    <p:extLst>
      <p:ext uri="{BB962C8B-B14F-4D97-AF65-F5344CB8AC3E}">
        <p14:creationId xmlns:p14="http://schemas.microsoft.com/office/powerpoint/2010/main" val="245255768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Political Importance of the South,</a:t>
            </a:r>
            <a:br>
              <a:rPr lang="en-US" dirty="0" smtClean="0"/>
            </a:br>
            <a:r>
              <a:rPr lang="en-US" dirty="0" smtClean="0"/>
              <a:t>the Nation’s most Conservative Region</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Since the American Civil War, the South has typically been the most conservative region of the country, particularly in matters of religion, traditional values, and resistance to social change. </a:t>
            </a:r>
            <a:endParaRPr lang="en-US" dirty="0"/>
          </a:p>
          <a:p>
            <a:pPr marL="0" indent="0">
              <a:buNone/>
            </a:pPr>
            <a:r>
              <a:rPr lang="en-US" dirty="0" smtClean="0"/>
              <a:t>   From the end of Reconstruction in the late 1870s to the mid-1960s, white Southern voters and politicians were generally among the most conservative in the nation.  As such, because the South remained predominantly Democratic until the 1960s, the Democratic Party therefore had a conservative wing with much of its membership being Southern.</a:t>
            </a:r>
          </a:p>
          <a:p>
            <a:pPr marL="0" indent="0">
              <a:buNone/>
            </a:pPr>
            <a:r>
              <a:rPr lang="en-US" dirty="0"/>
              <a:t> </a:t>
            </a:r>
            <a:r>
              <a:rPr lang="en-US" dirty="0" smtClean="0"/>
              <a:t>  But from 1928 on, the white South found itself increasingly at odds with the increasing liberalism of the Democratic Party at the national level.  This, in turn, created the possibility of mass defections of white southern voters away from the Democrats and into the Republican Party.  Such a regional voter re-alignment, however, would likely </a:t>
            </a:r>
            <a:r>
              <a:rPr lang="en-US" dirty="0" smtClean="0"/>
              <a:t>influence</a:t>
            </a:r>
            <a:r>
              <a:rPr lang="en-US" dirty="0" smtClean="0"/>
              <a:t> </a:t>
            </a:r>
            <a:r>
              <a:rPr lang="en-US" dirty="0" smtClean="0"/>
              <a:t>the Republican Party </a:t>
            </a:r>
            <a:r>
              <a:rPr lang="en-US" dirty="0" smtClean="0"/>
              <a:t>towards becoming a </a:t>
            </a:r>
            <a:r>
              <a:rPr lang="en-US" dirty="0" smtClean="0"/>
              <a:t>much </a:t>
            </a:r>
            <a:r>
              <a:rPr lang="en-US" dirty="0" smtClean="0"/>
              <a:t>more conservative party.  Let us now turn to see if that happened.</a:t>
            </a:r>
          </a:p>
        </p:txBody>
      </p:sp>
      <p:pic>
        <p:nvPicPr>
          <p:cNvPr id="6" name="Content Placeholder 5" descr="south.gif"/>
          <p:cNvPicPr>
            <a:picLocks noGrp="1" noChangeAspect="1"/>
          </p:cNvPicPr>
          <p:nvPr>
            <p:ph sz="half" idx="2"/>
          </p:nvPr>
        </p:nvPicPr>
        <p:blipFill>
          <a:blip r:embed="rId2">
            <a:extLst>
              <a:ext uri="{28A0092B-C50C-407E-A947-70E740481C1C}">
                <a14:useLocalDpi xmlns:a14="http://schemas.microsoft.com/office/drawing/2010/main" val="0"/>
              </a:ext>
            </a:extLst>
          </a:blip>
          <a:srcRect t="-34457" b="-34457"/>
          <a:stretch>
            <a:fillRect/>
          </a:stretch>
        </p:blipFill>
        <p:spPr/>
      </p:pic>
    </p:spTree>
    <p:extLst>
      <p:ext uri="{BB962C8B-B14F-4D97-AF65-F5344CB8AC3E}">
        <p14:creationId xmlns:p14="http://schemas.microsoft.com/office/powerpoint/2010/main" val="301582625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20. In 1928, why did Herbert Hoover make inroads into the former Confederacy?</a:t>
            </a:r>
          </a:p>
          <a:p>
            <a:r>
              <a:rPr lang="en-US" dirty="0" smtClean="0"/>
              <a:t>In all likelihood, it was because of Al Smith’s Roman Catholic faith and identity, and his opposition to Prohibition</a:t>
            </a:r>
          </a:p>
          <a:p>
            <a:r>
              <a:rPr lang="en-US" dirty="0" smtClean="0"/>
              <a:t>The South was staunchly anti-Catholic, and rather supportive of Prohibition (the banning of alcohol)</a:t>
            </a:r>
          </a:p>
          <a:p>
            <a:r>
              <a:rPr lang="en-US" dirty="0" smtClean="0"/>
              <a:t>Al Smith was believed by many to be an un-American alcohol drinker with an un-American Catholic faith</a:t>
            </a:r>
          </a:p>
          <a:p>
            <a:r>
              <a:rPr lang="en-US" dirty="0" smtClean="0"/>
              <a:t>In short and undoubtedly, anti-Catholic bigotry likely helped the Republican candidate make inroads into the former Confederacy.</a:t>
            </a:r>
          </a:p>
          <a:p>
            <a:r>
              <a:rPr lang="en-US" dirty="0" smtClean="0"/>
              <a:t>In short, Democrat Al Smith was perceived on the “wrong” side of the 1920s culture war, while Republican Herbert Hoover was perceived as being on the “right” side.</a:t>
            </a:r>
          </a:p>
          <a:p>
            <a:pPr marL="0" indent="0">
              <a:buNone/>
            </a:pPr>
            <a:endParaRPr lang="en-US" dirty="0"/>
          </a:p>
        </p:txBody>
      </p:sp>
    </p:spTree>
    <p:extLst>
      <p:ext uri="{BB962C8B-B14F-4D97-AF65-F5344CB8AC3E}">
        <p14:creationId xmlns:p14="http://schemas.microsoft.com/office/powerpoint/2010/main" val="15380832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85175" cy="1820862"/>
          </a:xfrm>
        </p:spPr>
        <p:txBody>
          <a:bodyPr>
            <a:normAutofit fontScale="90000"/>
          </a:bodyPr>
          <a:lstStyle/>
          <a:p>
            <a:r>
              <a:rPr lang="en-US" dirty="0" smtClean="0"/>
              <a:t>1928: Al Smith defeated by the </a:t>
            </a:r>
            <a:br>
              <a:rPr lang="en-US" dirty="0" smtClean="0"/>
            </a:br>
            <a:r>
              <a:rPr lang="en-US" dirty="0" smtClean="0"/>
              <a:t>Three P’s:</a:t>
            </a:r>
            <a:br>
              <a:rPr lang="en-US" dirty="0" smtClean="0"/>
            </a:br>
            <a:r>
              <a:rPr lang="en-US" dirty="0" smtClean="0"/>
              <a:t>Prohibition, Prejudice, and Prosperity</a:t>
            </a:r>
            <a:endParaRPr lang="en-US" dirty="0"/>
          </a:p>
        </p:txBody>
      </p:sp>
      <p:pic>
        <p:nvPicPr>
          <p:cNvPr id="4" name="Content Placeholder 3" descr="1928-anti-smith-flyer.jpg"/>
          <p:cNvPicPr>
            <a:picLocks noGrp="1" noChangeAspect="1"/>
          </p:cNvPicPr>
          <p:nvPr>
            <p:ph idx="1"/>
          </p:nvPr>
        </p:nvPicPr>
        <p:blipFill>
          <a:blip r:embed="rId2">
            <a:extLst>
              <a:ext uri="{28A0092B-C50C-407E-A947-70E740481C1C}">
                <a14:useLocalDpi xmlns:a14="http://schemas.microsoft.com/office/drawing/2010/main" val="0"/>
              </a:ext>
            </a:extLst>
          </a:blip>
          <a:srcRect l="-106878" r="-106878"/>
          <a:stretch>
            <a:fillRect/>
          </a:stretch>
        </p:blipFill>
        <p:spPr>
          <a:xfrm>
            <a:off x="3838575" y="3128962"/>
            <a:ext cx="8004175" cy="3729038"/>
          </a:xfrm>
        </p:spPr>
      </p:pic>
      <p:sp>
        <p:nvSpPr>
          <p:cNvPr id="8" name="TextBox 7"/>
          <p:cNvSpPr txBox="1"/>
          <p:nvPr/>
        </p:nvSpPr>
        <p:spPr>
          <a:xfrm>
            <a:off x="1254125" y="2603500"/>
            <a:ext cx="7588250" cy="369332"/>
          </a:xfrm>
          <a:prstGeom prst="rect">
            <a:avLst/>
          </a:prstGeom>
          <a:noFill/>
        </p:spPr>
        <p:txBody>
          <a:bodyPr wrap="square" rtlCol="0">
            <a:spAutoFit/>
          </a:bodyPr>
          <a:lstStyle/>
          <a:p>
            <a:r>
              <a:rPr lang="en-US" dirty="0" smtClean="0"/>
              <a:t>Pictured below is a KKK Flyer denouncing the Catholic Democrat, Al Smith</a:t>
            </a:r>
            <a:endParaRPr lang="en-US" dirty="0"/>
          </a:p>
        </p:txBody>
      </p:sp>
      <p:sp>
        <p:nvSpPr>
          <p:cNvPr id="9" name="TextBox 8"/>
          <p:cNvSpPr txBox="1"/>
          <p:nvPr/>
        </p:nvSpPr>
        <p:spPr>
          <a:xfrm>
            <a:off x="666749" y="3128962"/>
            <a:ext cx="5381625" cy="3416320"/>
          </a:xfrm>
          <a:prstGeom prst="rect">
            <a:avLst/>
          </a:prstGeom>
          <a:noFill/>
        </p:spPr>
        <p:txBody>
          <a:bodyPr wrap="square" rtlCol="0">
            <a:spAutoFit/>
          </a:bodyPr>
          <a:lstStyle/>
          <a:p>
            <a:r>
              <a:rPr lang="en-US" dirty="0" smtClean="0"/>
              <a:t>Reporter Frederick William Wile famously quipped that Democrat Al Smith was defeated by the “three P’s of Prohibition, Prejudice, and Prosperity.”</a:t>
            </a:r>
          </a:p>
          <a:p>
            <a:r>
              <a:rPr lang="en-US" dirty="0"/>
              <a:t> </a:t>
            </a:r>
            <a:r>
              <a:rPr lang="en-US" dirty="0" smtClean="0"/>
              <a:t>    In many respects, the 1928 election was a signature event in that the winning Republican candidate benefitted from the American culture war, and moreover, allowed the Republican Party to make significant inroads into the South for the first time since Reconstruction.  Twenty years later, American culture wars would re-ignite with the </a:t>
            </a:r>
            <a:r>
              <a:rPr lang="en-US" dirty="0" smtClean="0"/>
              <a:t>ultimate long-term </a:t>
            </a:r>
            <a:r>
              <a:rPr lang="en-US" dirty="0" smtClean="0"/>
              <a:t>effects of making the Republican Party dominant in the South.</a:t>
            </a:r>
            <a:endParaRPr lang="en-US" dirty="0"/>
          </a:p>
        </p:txBody>
      </p:sp>
    </p:spTree>
    <p:extLst>
      <p:ext uri="{BB962C8B-B14F-4D97-AF65-F5344CB8AC3E}">
        <p14:creationId xmlns:p14="http://schemas.microsoft.com/office/powerpoint/2010/main" val="148520406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br>
              <a:rPr lang="en-US" dirty="0" smtClean="0"/>
            </a:br>
            <a:r>
              <a:rPr lang="en-US" dirty="0" smtClean="0"/>
              <a:t>The Culture Wars of the Twenties:  </a:t>
            </a:r>
            <a:br>
              <a:rPr lang="en-US" dirty="0" smtClean="0"/>
            </a:br>
            <a:r>
              <a:rPr lang="en-US" dirty="0" smtClean="0"/>
              <a:t>The Prohibition of Demon Rum</a:t>
            </a:r>
            <a:endParaRPr lang="en-US" dirty="0"/>
          </a:p>
        </p:txBody>
      </p:sp>
      <p:pic>
        <p:nvPicPr>
          <p:cNvPr id="4" name="Content Placeholder 3" descr="Prohibition Women.png"/>
          <p:cNvPicPr>
            <a:picLocks noGrp="1" noChangeAspect="1"/>
          </p:cNvPicPr>
          <p:nvPr>
            <p:ph idx="1"/>
          </p:nvPr>
        </p:nvPicPr>
        <p:blipFill rotWithShape="1">
          <a:blip r:embed="rId2">
            <a:extLst>
              <a:ext uri="{28A0092B-C50C-407E-A947-70E740481C1C}">
                <a14:useLocalDpi xmlns:a14="http://schemas.microsoft.com/office/drawing/2010/main" val="0"/>
              </a:ext>
            </a:extLst>
          </a:blip>
          <a:srcRect l="-22305" r="-22305"/>
          <a:stretch/>
        </p:blipFill>
        <p:spPr>
          <a:xfrm>
            <a:off x="679450" y="3058319"/>
            <a:ext cx="4632222" cy="3281362"/>
          </a:xfrm>
        </p:spPr>
      </p:pic>
      <p:sp>
        <p:nvSpPr>
          <p:cNvPr id="8" name="TextBox 7"/>
          <p:cNvSpPr txBox="1"/>
          <p:nvPr/>
        </p:nvSpPr>
        <p:spPr>
          <a:xfrm>
            <a:off x="5200547" y="3200360"/>
            <a:ext cx="3375128" cy="3139321"/>
          </a:xfrm>
          <a:prstGeom prst="rect">
            <a:avLst/>
          </a:prstGeom>
          <a:noFill/>
        </p:spPr>
        <p:txBody>
          <a:bodyPr wrap="square" rtlCol="0">
            <a:spAutoFit/>
          </a:bodyPr>
          <a:lstStyle/>
          <a:p>
            <a:r>
              <a:rPr lang="en-US" dirty="0" smtClean="0"/>
              <a:t>In 1919, with the passage of the 18</a:t>
            </a:r>
            <a:r>
              <a:rPr lang="en-US" baseline="30000" dirty="0" smtClean="0"/>
              <a:t>th</a:t>
            </a:r>
            <a:r>
              <a:rPr lang="en-US" dirty="0" smtClean="0"/>
              <a:t> Amendment and the Volstead Act, Alcoholic beverages became illegal throughout the United States.</a:t>
            </a:r>
          </a:p>
          <a:p>
            <a:r>
              <a:rPr lang="en-US" dirty="0"/>
              <a:t> </a:t>
            </a:r>
            <a:r>
              <a:rPr lang="en-US" dirty="0" smtClean="0"/>
              <a:t>  Prohibition enjoyed widespread support among Protest Evangelical Christians who, for the most part, were opposed to Roman Catholicism both religiously and culturally.</a:t>
            </a:r>
          </a:p>
        </p:txBody>
      </p:sp>
    </p:spTree>
    <p:extLst>
      <p:ext uri="{BB962C8B-B14F-4D97-AF65-F5344CB8AC3E}">
        <p14:creationId xmlns:p14="http://schemas.microsoft.com/office/powerpoint/2010/main" val="100228918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r>
              <a:rPr lang="en-US" dirty="0"/>
              <a:t/>
            </a:r>
            <a:br>
              <a:rPr lang="en-US" dirty="0"/>
            </a:br>
            <a:r>
              <a:rPr lang="en-US" dirty="0" smtClean="0"/>
              <a:t>The Culture Wars of the Twenties:</a:t>
            </a:r>
            <a:br>
              <a:rPr lang="en-US" dirty="0" smtClean="0"/>
            </a:br>
            <a:r>
              <a:rPr lang="en-US" dirty="0" smtClean="0"/>
              <a:t>Anti-Immigration</a:t>
            </a:r>
            <a:endParaRPr lang="en-US" dirty="0"/>
          </a:p>
        </p:txBody>
      </p:sp>
      <p:pic>
        <p:nvPicPr>
          <p:cNvPr id="4" name="Content Placeholder 3" descr="220px-CalvinCoolidgeimmigration3.jpg"/>
          <p:cNvPicPr>
            <a:picLocks noGrp="1" noChangeAspect="1"/>
          </p:cNvPicPr>
          <p:nvPr>
            <p:ph idx="1"/>
          </p:nvPr>
        </p:nvPicPr>
        <p:blipFill>
          <a:blip r:embed="rId2">
            <a:extLst>
              <a:ext uri="{28A0092B-C50C-407E-A947-70E740481C1C}">
                <a14:useLocalDpi xmlns:a14="http://schemas.microsoft.com/office/drawing/2010/main" val="0"/>
              </a:ext>
            </a:extLst>
          </a:blip>
          <a:srcRect l="-24291" r="-24291"/>
          <a:stretch>
            <a:fillRect/>
          </a:stretch>
        </p:blipFill>
        <p:spPr>
          <a:xfrm>
            <a:off x="2806700" y="3335337"/>
            <a:ext cx="7575550" cy="3522663"/>
          </a:xfrm>
        </p:spPr>
      </p:pic>
      <p:sp>
        <p:nvSpPr>
          <p:cNvPr id="5" name="TextBox 4"/>
          <p:cNvSpPr txBox="1"/>
          <p:nvPr/>
        </p:nvSpPr>
        <p:spPr>
          <a:xfrm>
            <a:off x="457199" y="2698750"/>
            <a:ext cx="3209925" cy="3139321"/>
          </a:xfrm>
          <a:prstGeom prst="rect">
            <a:avLst/>
          </a:prstGeom>
          <a:noFill/>
        </p:spPr>
        <p:txBody>
          <a:bodyPr wrap="square" rtlCol="0">
            <a:spAutoFit/>
          </a:bodyPr>
          <a:lstStyle/>
          <a:p>
            <a:r>
              <a:rPr lang="en-US" dirty="0" smtClean="0"/>
              <a:t>In the wake of WWI, American public opinion turned against immigration. In 1924, Calvin Coolidge signed the Johnson-Reed Act into law, a statute that greatly limited new immigration into the United States. </a:t>
            </a:r>
          </a:p>
          <a:p>
            <a:r>
              <a:rPr lang="en-US" dirty="0"/>
              <a:t> </a:t>
            </a:r>
            <a:r>
              <a:rPr lang="en-US" dirty="0" smtClean="0"/>
              <a:t>  American anti-immigration sentiment overlapped with the anti-alcohol and anti-Catholic sentiment of the 1920s.</a:t>
            </a:r>
            <a:endParaRPr lang="en-US" dirty="0"/>
          </a:p>
        </p:txBody>
      </p:sp>
    </p:spTree>
    <p:extLst>
      <p:ext uri="{BB962C8B-B14F-4D97-AF65-F5344CB8AC3E}">
        <p14:creationId xmlns:p14="http://schemas.microsoft.com/office/powerpoint/2010/main" val="368531849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br>
              <a:rPr lang="en-US" dirty="0" smtClean="0"/>
            </a:br>
            <a:r>
              <a:rPr lang="en-US" dirty="0" smtClean="0"/>
              <a:t>The Culture Wars of the 1920s:</a:t>
            </a:r>
            <a:br>
              <a:rPr lang="en-US" dirty="0" smtClean="0"/>
            </a:br>
            <a:r>
              <a:rPr lang="en-US" dirty="0" smtClean="0"/>
              <a:t>Anti-Evolution Crusades</a:t>
            </a:r>
            <a:endParaRPr lang="en-US" dirty="0"/>
          </a:p>
        </p:txBody>
      </p:sp>
      <p:pic>
        <p:nvPicPr>
          <p:cNvPr id="4" name="Content Placeholder 3" descr="scopestrial_crop.jpg"/>
          <p:cNvPicPr>
            <a:picLocks noGrp="1" noChangeAspect="1"/>
          </p:cNvPicPr>
          <p:nvPr>
            <p:ph idx="1"/>
          </p:nvPr>
        </p:nvPicPr>
        <p:blipFill>
          <a:blip r:embed="rId2">
            <a:extLst>
              <a:ext uri="{28A0092B-C50C-407E-A947-70E740481C1C}">
                <a14:useLocalDpi xmlns:a14="http://schemas.microsoft.com/office/drawing/2010/main" val="0"/>
              </a:ext>
            </a:extLst>
          </a:blip>
          <a:srcRect l="-81640" r="-81640"/>
          <a:stretch>
            <a:fillRect/>
          </a:stretch>
        </p:blipFill>
        <p:spPr>
          <a:xfrm>
            <a:off x="3759200" y="3033712"/>
            <a:ext cx="7797800" cy="3824288"/>
          </a:xfrm>
        </p:spPr>
      </p:pic>
      <p:sp>
        <p:nvSpPr>
          <p:cNvPr id="5" name="TextBox 4"/>
          <p:cNvSpPr txBox="1"/>
          <p:nvPr/>
        </p:nvSpPr>
        <p:spPr>
          <a:xfrm>
            <a:off x="457200" y="2779711"/>
            <a:ext cx="5543550" cy="3970318"/>
          </a:xfrm>
          <a:prstGeom prst="rect">
            <a:avLst/>
          </a:prstGeom>
          <a:noFill/>
        </p:spPr>
        <p:txBody>
          <a:bodyPr wrap="square" rtlCol="0">
            <a:spAutoFit/>
          </a:bodyPr>
          <a:lstStyle/>
          <a:p>
            <a:r>
              <a:rPr lang="en-US" dirty="0" smtClean="0"/>
              <a:t>  In addition to a broad-based anti-Catholicism, many traditional Protestants (Evangelicals and Fundamentalists) were deeply opposed to some of the new teachings of modern science, particularly the teachings of Charles Darwin and his Theory of Evolution.</a:t>
            </a:r>
          </a:p>
          <a:p>
            <a:r>
              <a:rPr lang="en-US" dirty="0"/>
              <a:t> </a:t>
            </a:r>
            <a:r>
              <a:rPr lang="en-US" dirty="0" smtClean="0"/>
              <a:t>   In the mid-1920s, the so-called Scopes Monkey Trial in Dayton, Tennessee became a cause </a:t>
            </a:r>
            <a:r>
              <a:rPr lang="en-US" dirty="0" err="1" smtClean="0"/>
              <a:t>celebre</a:t>
            </a:r>
            <a:r>
              <a:rPr lang="en-US" dirty="0" smtClean="0"/>
              <a:t> in which a public school teacher went on trial for teaching evolution, an action in violation of state law.</a:t>
            </a:r>
          </a:p>
          <a:p>
            <a:r>
              <a:rPr lang="en-US" dirty="0"/>
              <a:t> </a:t>
            </a:r>
            <a:r>
              <a:rPr lang="en-US" dirty="0" smtClean="0"/>
              <a:t>  Secular lawyer Clarence Darrow famously made William Jennings Bryan (a religiously devout Democrat) look foolish during the trial, and Bryan died shortly after.</a:t>
            </a:r>
          </a:p>
          <a:p>
            <a:r>
              <a:rPr lang="en-US" dirty="0"/>
              <a:t> </a:t>
            </a:r>
            <a:r>
              <a:rPr lang="en-US" dirty="0" smtClean="0"/>
              <a:t>  But opposition to evolution survived in much of rural America, particularly the South. </a:t>
            </a:r>
            <a:endParaRPr lang="en-US" dirty="0"/>
          </a:p>
        </p:txBody>
      </p:sp>
    </p:spTree>
    <p:extLst>
      <p:ext uri="{BB962C8B-B14F-4D97-AF65-F5344CB8AC3E}">
        <p14:creationId xmlns:p14="http://schemas.microsoft.com/office/powerpoint/2010/main" val="423397522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Background to 1928</a:t>
            </a:r>
            <a:r>
              <a:rPr lang="en-US" dirty="0"/>
              <a:t/>
            </a:r>
            <a:br>
              <a:rPr lang="en-US" dirty="0"/>
            </a:br>
            <a:r>
              <a:rPr lang="en-US" dirty="0" smtClean="0"/>
              <a:t>The Culture Wars of the 1920s:</a:t>
            </a:r>
            <a:br>
              <a:rPr lang="en-US" dirty="0" smtClean="0"/>
            </a:br>
            <a:r>
              <a:rPr lang="en-US" dirty="0" smtClean="0"/>
              <a:t>The Ku Klux Klan</a:t>
            </a:r>
            <a:endParaRPr lang="en-US" dirty="0"/>
          </a:p>
        </p:txBody>
      </p:sp>
      <p:pic>
        <p:nvPicPr>
          <p:cNvPr id="4" name="Content Placeholder 3" descr="220px-Kkk1928.jpg"/>
          <p:cNvPicPr>
            <a:picLocks noGrp="1" noChangeAspect="1"/>
          </p:cNvPicPr>
          <p:nvPr>
            <p:ph idx="1"/>
          </p:nvPr>
        </p:nvPicPr>
        <p:blipFill>
          <a:blip r:embed="rId2">
            <a:extLst>
              <a:ext uri="{28A0092B-C50C-407E-A947-70E740481C1C}">
                <a14:useLocalDpi xmlns:a14="http://schemas.microsoft.com/office/drawing/2010/main" val="0"/>
              </a:ext>
            </a:extLst>
          </a:blip>
          <a:srcRect l="-26496" r="-26496"/>
          <a:stretch>
            <a:fillRect/>
          </a:stretch>
        </p:blipFill>
        <p:spPr>
          <a:xfrm>
            <a:off x="2679700" y="3097212"/>
            <a:ext cx="7813675" cy="3760788"/>
          </a:xfrm>
        </p:spPr>
      </p:pic>
      <p:sp>
        <p:nvSpPr>
          <p:cNvPr id="5" name="TextBox 4"/>
          <p:cNvSpPr txBox="1"/>
          <p:nvPr/>
        </p:nvSpPr>
        <p:spPr>
          <a:xfrm>
            <a:off x="936624" y="2667000"/>
            <a:ext cx="2809875" cy="646331"/>
          </a:xfrm>
          <a:prstGeom prst="rect">
            <a:avLst/>
          </a:prstGeom>
          <a:noFill/>
        </p:spPr>
        <p:txBody>
          <a:bodyPr wrap="square" rtlCol="0">
            <a:spAutoFit/>
          </a:bodyPr>
          <a:lstStyle/>
          <a:p>
            <a:r>
              <a:rPr lang="en-US" dirty="0" smtClean="0"/>
              <a:t>The Ku Klux Klan on parade in Washington, D.C. in 1928</a:t>
            </a:r>
            <a:endParaRPr lang="en-US" dirty="0"/>
          </a:p>
        </p:txBody>
      </p:sp>
      <p:sp>
        <p:nvSpPr>
          <p:cNvPr id="6" name="TextBox 5"/>
          <p:cNvSpPr txBox="1"/>
          <p:nvPr/>
        </p:nvSpPr>
        <p:spPr>
          <a:xfrm>
            <a:off x="457200" y="3651250"/>
            <a:ext cx="3479800" cy="3139321"/>
          </a:xfrm>
          <a:prstGeom prst="rect">
            <a:avLst/>
          </a:prstGeom>
          <a:noFill/>
        </p:spPr>
        <p:txBody>
          <a:bodyPr wrap="square" rtlCol="0">
            <a:spAutoFit/>
          </a:bodyPr>
          <a:lstStyle/>
          <a:p>
            <a:r>
              <a:rPr lang="en-US" dirty="0" smtClean="0"/>
              <a:t>Revived in 1915, the Ku Klux Klansmen  served as activists and shock troops on behalf </a:t>
            </a:r>
            <a:r>
              <a:rPr lang="en-US" i="1" dirty="0" smtClean="0"/>
              <a:t>100% Americanism</a:t>
            </a:r>
            <a:r>
              <a:rPr lang="en-US" dirty="0" smtClean="0"/>
              <a:t>. The KKK advocated white supremacy, Protestant Christianity, Anti-Catholicism, Anti-Semitism, and Prohibition.</a:t>
            </a:r>
          </a:p>
          <a:p>
            <a:r>
              <a:rPr lang="en-US" dirty="0"/>
              <a:t> </a:t>
            </a:r>
            <a:r>
              <a:rPr lang="en-US" dirty="0" smtClean="0"/>
              <a:t>  During the twenties, the KKK possessed national strength and marched on Washington more than once.</a:t>
            </a:r>
            <a:endParaRPr lang="en-US" dirty="0"/>
          </a:p>
        </p:txBody>
      </p:sp>
    </p:spTree>
    <p:extLst>
      <p:ext uri="{BB962C8B-B14F-4D97-AF65-F5344CB8AC3E}">
        <p14:creationId xmlns:p14="http://schemas.microsoft.com/office/powerpoint/2010/main" val="18540943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Great Depression, the New Deal, and the Two-Party System</a:t>
            </a:r>
            <a:endParaRPr lang="en-US" dirty="0"/>
          </a:p>
        </p:txBody>
      </p:sp>
      <p:pic>
        <p:nvPicPr>
          <p:cNvPr id="4" name="Content Placeholder 3" descr="hoovervilles.jpg"/>
          <p:cNvPicPr>
            <a:picLocks noGrp="1" noChangeAspect="1"/>
          </p:cNvPicPr>
          <p:nvPr>
            <p:ph idx="1"/>
          </p:nvPr>
        </p:nvPicPr>
        <p:blipFill>
          <a:blip r:embed="rId2">
            <a:extLst>
              <a:ext uri="{28A0092B-C50C-407E-A947-70E740481C1C}">
                <a14:useLocalDpi xmlns:a14="http://schemas.microsoft.com/office/drawing/2010/main" val="0"/>
              </a:ext>
            </a:extLst>
          </a:blip>
          <a:srcRect l="-22126" r="-22126"/>
          <a:stretch>
            <a:fillRect/>
          </a:stretch>
        </p:blipFill>
        <p:spPr>
          <a:xfrm>
            <a:off x="2187575" y="2332037"/>
            <a:ext cx="8229600" cy="4525963"/>
          </a:xfrm>
        </p:spPr>
      </p:pic>
      <p:sp>
        <p:nvSpPr>
          <p:cNvPr id="5" name="TextBox 4"/>
          <p:cNvSpPr txBox="1"/>
          <p:nvPr/>
        </p:nvSpPr>
        <p:spPr>
          <a:xfrm>
            <a:off x="634999" y="2032000"/>
            <a:ext cx="2905125" cy="4801315"/>
          </a:xfrm>
          <a:prstGeom prst="rect">
            <a:avLst/>
          </a:prstGeom>
          <a:noFill/>
        </p:spPr>
        <p:txBody>
          <a:bodyPr wrap="square" rtlCol="0">
            <a:spAutoFit/>
          </a:bodyPr>
          <a:lstStyle/>
          <a:p>
            <a:r>
              <a:rPr lang="en-US" dirty="0" smtClean="0"/>
              <a:t>When the Great Depression hit the U.S. in 1929, President Hoover and the Republican Party took the blame. In the 1930 midterm elections the Republicans lost many seats in Congress. Moreover, conservative Republican economic policies fell into disfavor. Politically, Hoover was a dead man walking by 1932.   </a:t>
            </a:r>
          </a:p>
          <a:p>
            <a:r>
              <a:rPr lang="en-US" dirty="0"/>
              <a:t> </a:t>
            </a:r>
            <a:r>
              <a:rPr lang="en-US" dirty="0" smtClean="0"/>
              <a:t>  When the FDR and the Democrats took power in 1933, the U.S. was ready for a New Deal of government economic activism.</a:t>
            </a:r>
            <a:endParaRPr lang="en-US" dirty="0"/>
          </a:p>
        </p:txBody>
      </p:sp>
    </p:spTree>
    <p:extLst>
      <p:ext uri="{BB962C8B-B14F-4D97-AF65-F5344CB8AC3E}">
        <p14:creationId xmlns:p14="http://schemas.microsoft.com/office/powerpoint/2010/main" val="42519718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514350" indent="-514350">
              <a:buAutoNum type="arabicPeriod"/>
            </a:pPr>
            <a:r>
              <a:rPr lang="en-US" dirty="0" smtClean="0"/>
              <a:t>From the end of WWI until the dawn of the Great Depression in 1929, in what years did the U.S. have presidential elections?</a:t>
            </a:r>
          </a:p>
          <a:p>
            <a:r>
              <a:rPr lang="en-US" dirty="0" smtClean="0"/>
              <a:t>1920</a:t>
            </a:r>
          </a:p>
          <a:p>
            <a:r>
              <a:rPr lang="en-US" dirty="0" smtClean="0"/>
              <a:t>1924</a:t>
            </a:r>
          </a:p>
          <a:p>
            <a:r>
              <a:rPr lang="en-US" dirty="0" smtClean="0"/>
              <a:t>1928</a:t>
            </a:r>
            <a:endParaRPr lang="en-US" dirty="0"/>
          </a:p>
        </p:txBody>
      </p:sp>
    </p:spTree>
    <p:extLst>
      <p:ext uri="{BB962C8B-B14F-4D97-AF65-F5344CB8AC3E}">
        <p14:creationId xmlns:p14="http://schemas.microsoft.com/office/powerpoint/2010/main" val="232595865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08925" cy="931862"/>
          </a:xfrm>
        </p:spPr>
        <p:txBody>
          <a:bodyPr>
            <a:normAutofit fontScale="90000"/>
          </a:bodyPr>
          <a:lstStyle/>
          <a:p>
            <a:r>
              <a:rPr lang="en-US" dirty="0" smtClean="0"/>
              <a:t>The Culture War Suspended…sort of, 1929-1945</a:t>
            </a:r>
            <a:endParaRPr lang="en-US" dirty="0"/>
          </a:p>
        </p:txBody>
      </p:sp>
      <p:pic>
        <p:nvPicPr>
          <p:cNvPr id="6" name="Content Placeholder 5" descr="postprohibitionwb.jpg"/>
          <p:cNvPicPr>
            <a:picLocks noGrp="1" noChangeAspect="1"/>
          </p:cNvPicPr>
          <p:nvPr>
            <p:ph sz="half" idx="1"/>
          </p:nvPr>
        </p:nvPicPr>
        <p:blipFill>
          <a:blip r:embed="rId2">
            <a:extLst>
              <a:ext uri="{28A0092B-C50C-407E-A947-70E740481C1C}">
                <a14:useLocalDpi xmlns:a14="http://schemas.microsoft.com/office/drawing/2010/main" val="0"/>
              </a:ext>
            </a:extLst>
          </a:blip>
          <a:srcRect t="-20188" b="-20188"/>
          <a:stretch>
            <a:fillRect/>
          </a:stretch>
        </p:blipFill>
        <p:spPr>
          <a:xfrm>
            <a:off x="457200" y="1600200"/>
            <a:ext cx="3572553" cy="4003675"/>
          </a:xfrm>
        </p:spPr>
      </p:pic>
      <p:pic>
        <p:nvPicPr>
          <p:cNvPr id="7" name="Content Placeholder 6" descr="prohibition_ends_at_last.jpg"/>
          <p:cNvPicPr>
            <a:picLocks noGrp="1" noChangeAspect="1"/>
          </p:cNvPicPr>
          <p:nvPr>
            <p:ph sz="half" idx="2"/>
          </p:nvPr>
        </p:nvPicPr>
        <p:blipFill>
          <a:blip r:embed="rId3">
            <a:extLst>
              <a:ext uri="{28A0092B-C50C-407E-A947-70E740481C1C}">
                <a14:useLocalDpi xmlns:a14="http://schemas.microsoft.com/office/drawing/2010/main" val="0"/>
              </a:ext>
            </a:extLst>
          </a:blip>
          <a:srcRect t="-25245" b="-25245"/>
          <a:stretch>
            <a:fillRect/>
          </a:stretch>
        </p:blipFill>
        <p:spPr>
          <a:xfrm>
            <a:off x="4648201" y="1600201"/>
            <a:ext cx="3130550" cy="3508333"/>
          </a:xfrm>
        </p:spPr>
      </p:pic>
      <p:sp>
        <p:nvSpPr>
          <p:cNvPr id="8" name="TextBox 7"/>
          <p:cNvSpPr txBox="1"/>
          <p:nvPr/>
        </p:nvSpPr>
        <p:spPr>
          <a:xfrm>
            <a:off x="634999" y="5603875"/>
            <a:ext cx="8350251" cy="1200329"/>
          </a:xfrm>
          <a:prstGeom prst="rect">
            <a:avLst/>
          </a:prstGeom>
          <a:noFill/>
        </p:spPr>
        <p:txBody>
          <a:bodyPr wrap="square" rtlCol="0">
            <a:spAutoFit/>
          </a:bodyPr>
          <a:lstStyle/>
          <a:p>
            <a:r>
              <a:rPr lang="en-US" dirty="0" smtClean="0"/>
              <a:t>In 1933, Prohibition was repealed with the ratification of the 21</a:t>
            </a:r>
            <a:r>
              <a:rPr lang="en-US" baseline="30000" dirty="0" smtClean="0"/>
              <a:t>st</a:t>
            </a:r>
            <a:r>
              <a:rPr lang="en-US" dirty="0" smtClean="0"/>
              <a:t> Amendment. To a certain extent, the Culture War was suspended during the Age of Roosevelt, particularly the cultural issues that animated the 1920s. After the Great Depression and WWII, however, the Culture War returned with great vigor, particularly in the South.</a:t>
            </a:r>
            <a:endParaRPr lang="en-US" dirty="0"/>
          </a:p>
        </p:txBody>
      </p:sp>
    </p:spTree>
    <p:extLst>
      <p:ext uri="{BB962C8B-B14F-4D97-AF65-F5344CB8AC3E}">
        <p14:creationId xmlns:p14="http://schemas.microsoft.com/office/powerpoint/2010/main" val="421189199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FDR and the South: Dixie Returns to the Democratic Fold (1932-1944)</a:t>
            </a:r>
            <a:endParaRPr lang="en-US" dirty="0"/>
          </a:p>
        </p:txBody>
      </p:sp>
      <p:pic>
        <p:nvPicPr>
          <p:cNvPr id="4" name="Content Placeholder 3" descr="220px-FDR_in_1933.jpg"/>
          <p:cNvPicPr>
            <a:picLocks noGrp="1" noChangeAspect="1"/>
          </p:cNvPicPr>
          <p:nvPr>
            <p:ph idx="1"/>
          </p:nvPr>
        </p:nvPicPr>
        <p:blipFill>
          <a:blip r:embed="rId2">
            <a:extLst>
              <a:ext uri="{28A0092B-C50C-407E-A947-70E740481C1C}">
                <a14:useLocalDpi xmlns:a14="http://schemas.microsoft.com/office/drawing/2010/main" val="0"/>
              </a:ext>
            </a:extLst>
          </a:blip>
          <a:srcRect l="-57032" r="-57032"/>
          <a:stretch>
            <a:fillRect/>
          </a:stretch>
        </p:blipFill>
        <p:spPr>
          <a:xfrm>
            <a:off x="3108325" y="2332037"/>
            <a:ext cx="8229600" cy="4525963"/>
          </a:xfrm>
        </p:spPr>
      </p:pic>
      <p:sp>
        <p:nvSpPr>
          <p:cNvPr id="5" name="TextBox 4"/>
          <p:cNvSpPr txBox="1"/>
          <p:nvPr/>
        </p:nvSpPr>
        <p:spPr>
          <a:xfrm>
            <a:off x="457199" y="2332036"/>
            <a:ext cx="4765675" cy="4524316"/>
          </a:xfrm>
          <a:prstGeom prst="rect">
            <a:avLst/>
          </a:prstGeom>
          <a:noFill/>
        </p:spPr>
        <p:txBody>
          <a:bodyPr wrap="square" rtlCol="0">
            <a:spAutoFit/>
          </a:bodyPr>
          <a:lstStyle/>
          <a:p>
            <a:r>
              <a:rPr lang="en-US" dirty="0" smtClean="0"/>
              <a:t>In 1932, during the depths of the Great Depression, Franklin D. Roosevelt of New York, the Democratic candidate for president easily defeated Republican Herbert Hoover.</a:t>
            </a:r>
          </a:p>
          <a:p>
            <a:r>
              <a:rPr lang="en-US" dirty="0"/>
              <a:t> </a:t>
            </a:r>
            <a:r>
              <a:rPr lang="en-US" dirty="0" smtClean="0"/>
              <a:t>  1932 was the biggest party re-alignment election since the Republicans became the majority party in the wake of the 1860 elections. As a result of the 1932 Democratic tidal wave, FDR’s Democratic Party took the reins of the Presidency, Congress, and much of state and local government.  FDR was re-elected in 1936, 1940, and 1944. In four straight  elections, FDR carried all eleven of the former Confederate states.  For the most part, white southern voters either supported or made peace with FDR’s New Deal.</a:t>
            </a:r>
            <a:endParaRPr lang="en-US" dirty="0"/>
          </a:p>
        </p:txBody>
      </p:sp>
    </p:spTree>
    <p:extLst>
      <p:ext uri="{BB962C8B-B14F-4D97-AF65-F5344CB8AC3E}">
        <p14:creationId xmlns:p14="http://schemas.microsoft.com/office/powerpoint/2010/main" val="18817120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Harry Truman and the Rebirth of the Culture Wars</a:t>
            </a:r>
            <a:endParaRPr lang="en-US" dirty="0"/>
          </a:p>
        </p:txBody>
      </p:sp>
      <p:sp>
        <p:nvSpPr>
          <p:cNvPr id="5" name="Content Placeholder 4"/>
          <p:cNvSpPr>
            <a:spLocks noGrp="1"/>
          </p:cNvSpPr>
          <p:nvPr>
            <p:ph sz="half" idx="1"/>
          </p:nvPr>
        </p:nvSpPr>
        <p:spPr/>
        <p:txBody>
          <a:bodyPr>
            <a:normAutofit fontScale="55000" lnSpcReduction="20000"/>
          </a:bodyPr>
          <a:lstStyle/>
          <a:p>
            <a:pPr marL="0" indent="0">
              <a:buNone/>
            </a:pPr>
            <a:r>
              <a:rPr lang="en-US" dirty="0" smtClean="0"/>
              <a:t>  On April 12, 1945 President Franklin D. Roosevelt died. In turn, Vice President Harry S. Truman of Missouri became the President of the United States in the waning months of WWII. In 1948, Truman defeated Republican Thomas Dewey, and served four years more.</a:t>
            </a:r>
          </a:p>
          <a:p>
            <a:pPr marL="0" indent="0">
              <a:buNone/>
            </a:pPr>
            <a:r>
              <a:rPr lang="en-US" dirty="0"/>
              <a:t> </a:t>
            </a:r>
            <a:r>
              <a:rPr lang="en-US" dirty="0" smtClean="0"/>
              <a:t>  During the Truman years American culture wars re-ignited on two major fronts: Anti-Communism and Civil Rights.  In 1950, Republican Senator Joe McCarthy  began making accusations that, under Democratic rule, the federal government had become saturated with Pro-Soviet Communists.  An underlying theme of McCarthyism was that American liberal Democrats were unfit to hold power.   The rise of McCarthyism coincided with growing southern resistance to Civil Rights initiatives. In time, opponents of Civil Rights would voice many of their arguments in the context of anti-communism.</a:t>
            </a:r>
            <a:endParaRPr lang="en-US" dirty="0"/>
          </a:p>
        </p:txBody>
      </p:sp>
      <p:pic>
        <p:nvPicPr>
          <p:cNvPr id="7" name="Content Placeholder 6" descr="170px-HarryTruman.jpg"/>
          <p:cNvPicPr>
            <a:picLocks noGrp="1" noChangeAspect="1"/>
          </p:cNvPicPr>
          <p:nvPr>
            <p:ph sz="half" idx="2"/>
          </p:nvPr>
        </p:nvPicPr>
        <p:blipFill>
          <a:blip r:embed="rId2">
            <a:extLst>
              <a:ext uri="{28A0092B-C50C-407E-A947-70E740481C1C}">
                <a14:useLocalDpi xmlns:a14="http://schemas.microsoft.com/office/drawing/2010/main" val="0"/>
              </a:ext>
            </a:extLst>
          </a:blip>
          <a:srcRect t="5694" b="5694"/>
          <a:stretch>
            <a:fillRect/>
          </a:stretch>
        </p:blipFill>
        <p:spPr/>
      </p:pic>
    </p:spTree>
    <p:extLst>
      <p:ext uri="{BB962C8B-B14F-4D97-AF65-F5344CB8AC3E}">
        <p14:creationId xmlns:p14="http://schemas.microsoft.com/office/powerpoint/2010/main" val="28175504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Democratic Party and Civil Rights:</a:t>
            </a:r>
            <a:br>
              <a:rPr lang="en-US" dirty="0" smtClean="0"/>
            </a:br>
            <a:r>
              <a:rPr lang="en-US" dirty="0" smtClean="0"/>
              <a:t>The Southern Revolt of the late 1940s</a:t>
            </a:r>
            <a:endParaRPr lang="en-US" dirty="0"/>
          </a:p>
        </p:txBody>
      </p:sp>
      <p:pic>
        <p:nvPicPr>
          <p:cNvPr id="4" name="Content Placeholder 3" descr="desegregation_military.jpg"/>
          <p:cNvPicPr>
            <a:picLocks noGrp="1" noChangeAspect="1"/>
          </p:cNvPicPr>
          <p:nvPr>
            <p:ph idx="1"/>
          </p:nvPr>
        </p:nvPicPr>
        <p:blipFill>
          <a:blip r:embed="rId2">
            <a:extLst>
              <a:ext uri="{28A0092B-C50C-407E-A947-70E740481C1C}">
                <a14:useLocalDpi xmlns:a14="http://schemas.microsoft.com/office/drawing/2010/main" val="0"/>
              </a:ext>
            </a:extLst>
          </a:blip>
          <a:srcRect l="-71980" r="-71980"/>
          <a:stretch>
            <a:fillRect/>
          </a:stretch>
        </p:blipFill>
        <p:spPr>
          <a:xfrm>
            <a:off x="3378200" y="2332037"/>
            <a:ext cx="8229600" cy="4525963"/>
          </a:xfrm>
        </p:spPr>
      </p:pic>
      <p:sp>
        <p:nvSpPr>
          <p:cNvPr id="5" name="TextBox 4"/>
          <p:cNvSpPr txBox="1"/>
          <p:nvPr/>
        </p:nvSpPr>
        <p:spPr>
          <a:xfrm>
            <a:off x="457200" y="1952625"/>
            <a:ext cx="5162550" cy="4524316"/>
          </a:xfrm>
          <a:prstGeom prst="rect">
            <a:avLst/>
          </a:prstGeom>
          <a:noFill/>
        </p:spPr>
        <p:txBody>
          <a:bodyPr wrap="square" rtlCol="0">
            <a:spAutoFit/>
          </a:bodyPr>
          <a:lstStyle/>
          <a:p>
            <a:r>
              <a:rPr lang="en-US" dirty="0" smtClean="0"/>
              <a:t>In 1948, Democratic President Harry S. Truman (who had assumed the presidency in 1945 after the death of FDR) ended racial segregation, by executive order, in the U.S. military. With this action, President Truman began the slow  process of aligning the national Democratic Party with the larger agenda of securing legal and social equality for African-Americans, i.e. civil rights. For many conservative southern Democrats in the South, this was a threat to their traditional way of life.  A revolt, in turn began to brew among some southern Democrats.</a:t>
            </a:r>
            <a:endParaRPr lang="en-US" dirty="0"/>
          </a:p>
          <a:p>
            <a:r>
              <a:rPr lang="en-US" dirty="0" smtClean="0"/>
              <a:t>   At the 1948 Democratic Convention, northern liberal Democrats succeeded in having a pro-civil rights plank added to the party platform. This sparked a walk-out by certain Southern convention delegates.  The </a:t>
            </a:r>
            <a:r>
              <a:rPr lang="en-US" dirty="0" err="1" smtClean="0"/>
              <a:t>Dixiecrat</a:t>
            </a:r>
            <a:r>
              <a:rPr lang="en-US" dirty="0" smtClean="0"/>
              <a:t> Revolt </a:t>
            </a:r>
            <a:r>
              <a:rPr lang="en-US" smtClean="0"/>
              <a:t>had started.</a:t>
            </a:r>
            <a:endParaRPr lang="en-US" dirty="0"/>
          </a:p>
        </p:txBody>
      </p:sp>
    </p:spTree>
    <p:extLst>
      <p:ext uri="{BB962C8B-B14F-4D97-AF65-F5344CB8AC3E}">
        <p14:creationId xmlns:p14="http://schemas.microsoft.com/office/powerpoint/2010/main" val="7286368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1948 “</a:t>
            </a:r>
            <a:r>
              <a:rPr lang="en-US" dirty="0" err="1" smtClean="0"/>
              <a:t>Dixiecrat</a:t>
            </a:r>
            <a:r>
              <a:rPr lang="en-US" dirty="0" smtClean="0"/>
              <a:t>” Ticket</a:t>
            </a:r>
            <a:endParaRPr lang="en-US" dirty="0"/>
          </a:p>
        </p:txBody>
      </p:sp>
      <p:pic>
        <p:nvPicPr>
          <p:cNvPr id="4" name="Content Placeholder 3" descr="Screen-Shot-2012-03-26-at-12.33.20-PM.png"/>
          <p:cNvPicPr>
            <a:picLocks noGrp="1" noChangeAspect="1"/>
          </p:cNvPicPr>
          <p:nvPr>
            <p:ph idx="1"/>
          </p:nvPr>
        </p:nvPicPr>
        <p:blipFill>
          <a:blip r:embed="rId2">
            <a:extLst>
              <a:ext uri="{28A0092B-C50C-407E-A947-70E740481C1C}">
                <a14:useLocalDpi xmlns:a14="http://schemas.microsoft.com/office/drawing/2010/main" val="0"/>
              </a:ext>
            </a:extLst>
          </a:blip>
          <a:srcRect l="-8315" r="-8315"/>
          <a:stretch>
            <a:fillRect/>
          </a:stretch>
        </p:blipFill>
        <p:spPr/>
      </p:pic>
    </p:spTree>
    <p:extLst>
      <p:ext uri="{BB962C8B-B14F-4D97-AF65-F5344CB8AC3E}">
        <p14:creationId xmlns:p14="http://schemas.microsoft.com/office/powerpoint/2010/main" val="262277101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Did the Republicans Conquer Dixie, or did Dixie Conquer the Republicans?</a:t>
            </a:r>
            <a:endParaRPr lang="en-US" dirty="0"/>
          </a:p>
        </p:txBody>
      </p:sp>
      <p:pic>
        <p:nvPicPr>
          <p:cNvPr id="4" name="Content Placeholder 3" descr="250px-StromThurmond1.jpg"/>
          <p:cNvPicPr>
            <a:picLocks noGrp="1" noChangeAspect="1"/>
          </p:cNvPicPr>
          <p:nvPr>
            <p:ph idx="1"/>
          </p:nvPr>
        </p:nvPicPr>
        <p:blipFill>
          <a:blip r:embed="rId2">
            <a:extLst>
              <a:ext uri="{28A0092B-C50C-407E-A947-70E740481C1C}">
                <a14:useLocalDpi xmlns:a14="http://schemas.microsoft.com/office/drawing/2010/main" val="0"/>
              </a:ext>
            </a:extLst>
          </a:blip>
          <a:srcRect l="-40915" r="-40915"/>
          <a:stretch>
            <a:fillRect/>
          </a:stretch>
        </p:blipFill>
        <p:spPr>
          <a:xfrm>
            <a:off x="2825751" y="1600201"/>
            <a:ext cx="7686674" cy="4227374"/>
          </a:xfrm>
        </p:spPr>
      </p:pic>
      <p:sp>
        <p:nvSpPr>
          <p:cNvPr id="5" name="TextBox 4"/>
          <p:cNvSpPr txBox="1"/>
          <p:nvPr/>
        </p:nvSpPr>
        <p:spPr>
          <a:xfrm>
            <a:off x="457199" y="1600201"/>
            <a:ext cx="3654425" cy="4247317"/>
          </a:xfrm>
          <a:prstGeom prst="rect">
            <a:avLst/>
          </a:prstGeom>
          <a:noFill/>
        </p:spPr>
        <p:txBody>
          <a:bodyPr wrap="square" rtlCol="0">
            <a:spAutoFit/>
          </a:bodyPr>
          <a:lstStyle/>
          <a:p>
            <a:r>
              <a:rPr lang="en-US" dirty="0" smtClean="0"/>
              <a:t>J. Strom Thurmond of South Carolina</a:t>
            </a:r>
          </a:p>
          <a:p>
            <a:endParaRPr lang="en-US" dirty="0"/>
          </a:p>
          <a:p>
            <a:endParaRPr lang="en-US" dirty="0" smtClean="0"/>
          </a:p>
          <a:p>
            <a:r>
              <a:rPr lang="en-US" dirty="0" smtClean="0"/>
              <a:t>Thurmond was a Democrat who became a “</a:t>
            </a:r>
            <a:r>
              <a:rPr lang="en-US" dirty="0" err="1" smtClean="0"/>
              <a:t>Dixiecrat</a:t>
            </a:r>
            <a:r>
              <a:rPr lang="en-US" dirty="0" smtClean="0"/>
              <a:t>” in 1948, and led a Southern Revolt against the Democratic Party. In 1964, after Democratic President Lyndon Johnson signed the Civil Rights Act of 1964 into law, Senator Strom Thurmond became a Republican. Thurmond continued to </a:t>
            </a:r>
            <a:r>
              <a:rPr lang="en-US" dirty="0" smtClean="0"/>
              <a:t>serve as a senior conservative Republican senator until he </a:t>
            </a:r>
            <a:r>
              <a:rPr lang="en-US" dirty="0" smtClean="0"/>
              <a:t>died in 2003.</a:t>
            </a:r>
          </a:p>
          <a:p>
            <a:endParaRPr lang="en-US" dirty="0"/>
          </a:p>
        </p:txBody>
      </p:sp>
    </p:spTree>
    <p:extLst>
      <p:ext uri="{BB962C8B-B14F-4D97-AF65-F5344CB8AC3E}">
        <p14:creationId xmlns:p14="http://schemas.microsoft.com/office/powerpoint/2010/main" val="95318965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21. In time, what became of the so-called Solid South?</a:t>
            </a:r>
          </a:p>
          <a:p>
            <a:r>
              <a:rPr lang="en-US" dirty="0" smtClean="0"/>
              <a:t>From 1928 to 1968, during Presidential elections, the South moved away from the Democratic Party, largely for reasons related to race</a:t>
            </a:r>
          </a:p>
          <a:p>
            <a:r>
              <a:rPr lang="en-US" dirty="0" smtClean="0"/>
              <a:t>In short, as the Democratic Party became more liberal (i.e. supportive of Civil Rights for African Americans), the South became less Democratic, and ultimately, more Republican…but it did not happen overnight.</a:t>
            </a:r>
          </a:p>
        </p:txBody>
      </p:sp>
    </p:spTree>
    <p:extLst>
      <p:ext uri="{BB962C8B-B14F-4D97-AF65-F5344CB8AC3E}">
        <p14:creationId xmlns:p14="http://schemas.microsoft.com/office/powerpoint/2010/main" val="413112255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22. From 1928 to 1948, in what presidential elections did white Southern voters move away from the Democratic Party in significant numbers?</a:t>
            </a:r>
          </a:p>
          <a:p>
            <a:r>
              <a:rPr lang="en-US" dirty="0" smtClean="0"/>
              <a:t>1928…The Republicans carried 5 Southern States</a:t>
            </a:r>
          </a:p>
          <a:p>
            <a:r>
              <a:rPr lang="en-US" dirty="0" smtClean="0"/>
              <a:t>1948…Strom Thurmond and States’ Rights Conservatives (a White Supremacist party) broke from the Democratic Party and carried Alabama, Mississippi, Louisiana, and South Carolina</a:t>
            </a:r>
          </a:p>
        </p:txBody>
      </p:sp>
    </p:spTree>
    <p:extLst>
      <p:ext uri="{BB962C8B-B14F-4D97-AF65-F5344CB8AC3E}">
        <p14:creationId xmlns:p14="http://schemas.microsoft.com/office/powerpoint/2010/main" val="3801134343"/>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1174750"/>
          </a:xfrm>
        </p:spPr>
        <p:txBody>
          <a:bodyPr/>
          <a:lstStyle/>
          <a:p>
            <a:r>
              <a:rPr lang="en-US" dirty="0" smtClean="0"/>
              <a:t>1948 and the </a:t>
            </a:r>
            <a:r>
              <a:rPr lang="en-US" dirty="0" err="1" smtClean="0"/>
              <a:t>Dixiecrat</a:t>
            </a:r>
            <a:r>
              <a:rPr lang="en-US" dirty="0" smtClean="0"/>
              <a:t> Revolt</a:t>
            </a:r>
            <a:endParaRPr lang="en-US" dirty="0"/>
          </a:p>
        </p:txBody>
      </p:sp>
      <p:pic>
        <p:nvPicPr>
          <p:cNvPr id="4" name="Content Placeholder 3" descr="450px-ElectoralCollege1948.svg.png"/>
          <p:cNvPicPr>
            <a:picLocks noGrp="1" noChangeAspect="1"/>
          </p:cNvPicPr>
          <p:nvPr>
            <p:ph idx="1"/>
          </p:nvPr>
        </p:nvPicPr>
        <p:blipFill>
          <a:blip r:embed="rId2">
            <a:extLst>
              <a:ext uri="{28A0092B-C50C-407E-A947-70E740481C1C}">
                <a14:useLocalDpi xmlns:a14="http://schemas.microsoft.com/office/drawing/2010/main" val="0"/>
              </a:ext>
            </a:extLst>
          </a:blip>
          <a:srcRect t="2770" b="2770"/>
          <a:stretch>
            <a:fillRect/>
          </a:stretch>
        </p:blipFill>
        <p:spPr>
          <a:xfrm>
            <a:off x="914400" y="2108200"/>
            <a:ext cx="8229600" cy="4525963"/>
          </a:xfrm>
        </p:spPr>
      </p:pic>
      <p:sp>
        <p:nvSpPr>
          <p:cNvPr id="6" name="TextBox 5"/>
          <p:cNvSpPr txBox="1"/>
          <p:nvPr/>
        </p:nvSpPr>
        <p:spPr>
          <a:xfrm>
            <a:off x="555625" y="1285875"/>
            <a:ext cx="7879080" cy="369332"/>
          </a:xfrm>
          <a:prstGeom prst="rect">
            <a:avLst/>
          </a:prstGeom>
          <a:noFill/>
        </p:spPr>
        <p:txBody>
          <a:bodyPr wrap="none" rtlCol="0">
            <a:spAutoFit/>
          </a:bodyPr>
          <a:lstStyle/>
          <a:p>
            <a:r>
              <a:rPr lang="en-US" dirty="0" smtClean="0"/>
              <a:t>The </a:t>
            </a:r>
            <a:r>
              <a:rPr lang="en-US" dirty="0" err="1" smtClean="0"/>
              <a:t>Dixiecrat</a:t>
            </a:r>
            <a:r>
              <a:rPr lang="en-US" dirty="0" smtClean="0"/>
              <a:t> revolt of 1948 cracked the Solid South on behalf of white supremacy.</a:t>
            </a:r>
            <a:endParaRPr lang="en-US" dirty="0"/>
          </a:p>
        </p:txBody>
      </p:sp>
    </p:spTree>
    <p:extLst>
      <p:ext uri="{BB962C8B-B14F-4D97-AF65-F5344CB8AC3E}">
        <p14:creationId xmlns:p14="http://schemas.microsoft.com/office/powerpoint/2010/main" val="310831389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McCarthyism, Anti-Communism, and the Liberal-Conservative Culture War</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In 1950, in Wheeling, West Virginia, a little-known Republican senator, Joe McCarthy of Wisconsin claime</a:t>
            </a:r>
            <a:r>
              <a:rPr lang="en-US" dirty="0" smtClean="0"/>
              <a:t>d in a dramatic speech that he possessed a list of names of Communists within the U.S. government. McCarthy continued his anti-Communist crusade via congressional hearings.</a:t>
            </a:r>
          </a:p>
          <a:p>
            <a:pPr marL="0" indent="0">
              <a:buNone/>
            </a:pPr>
            <a:r>
              <a:rPr lang="en-US" dirty="0"/>
              <a:t> </a:t>
            </a:r>
            <a:r>
              <a:rPr lang="en-US" dirty="0" smtClean="0"/>
              <a:t>  McCarthy was not the first Republican to use “Red-baiting” political weapon against liberal Democrats.  Richard Nixon, in fact, has mastered this art well before McCarthy did.  Nor was anti-Communist Red-baiting an exclusively Republican tactic.</a:t>
            </a:r>
          </a:p>
          <a:p>
            <a:pPr marL="0" indent="0">
              <a:buNone/>
            </a:pPr>
            <a:r>
              <a:rPr lang="en-US" dirty="0"/>
              <a:t> </a:t>
            </a:r>
            <a:r>
              <a:rPr lang="en-US" dirty="0" smtClean="0"/>
              <a:t> But Republicans like Congressman Nixon and Senator McCarthy proved particularly skilled at linking communism and liberalism, particularly the liberalism of Democrats.</a:t>
            </a:r>
          </a:p>
          <a:p>
            <a:pPr marL="0" indent="0">
              <a:buNone/>
            </a:pPr>
            <a:r>
              <a:rPr lang="en-US" dirty="0"/>
              <a:t> </a:t>
            </a:r>
            <a:r>
              <a:rPr lang="en-US" dirty="0" smtClean="0"/>
              <a:t>  While the anti-Catholicism had been jettisoned (McCarthy himself was Catholic), aspects of </a:t>
            </a:r>
            <a:r>
              <a:rPr lang="en-US" i="1" dirty="0" smtClean="0"/>
              <a:t>McCarthyism </a:t>
            </a:r>
            <a:r>
              <a:rPr lang="en-US" dirty="0" smtClean="0"/>
              <a:t>harkened back to the anti-immigrant and !00% Americanism movements of the 1920s.  In short, the 1928 Thread was quite intact in the period known as McCarthyism.</a:t>
            </a:r>
            <a:endParaRPr lang="en-US" dirty="0"/>
          </a:p>
        </p:txBody>
      </p:sp>
      <p:pic>
        <p:nvPicPr>
          <p:cNvPr id="6" name="Content Placeholder 5" descr="881dbc5a-9f0f-11de-aaad-001cc4c002e0.image.jpg"/>
          <p:cNvPicPr>
            <a:picLocks noGrp="1" noChangeAspect="1"/>
          </p:cNvPicPr>
          <p:nvPr>
            <p:ph sz="half" idx="2"/>
          </p:nvPr>
        </p:nvPicPr>
        <p:blipFill>
          <a:blip r:embed="rId2">
            <a:extLst>
              <a:ext uri="{28A0092B-C50C-407E-A947-70E740481C1C}">
                <a14:useLocalDpi xmlns:a14="http://schemas.microsoft.com/office/drawing/2010/main" val="0"/>
              </a:ext>
            </a:extLst>
          </a:blip>
          <a:srcRect l="17709" r="17709"/>
          <a:stretch>
            <a:fillRect/>
          </a:stretch>
        </p:blipFill>
        <p:spPr/>
      </p:pic>
    </p:spTree>
    <p:extLst>
      <p:ext uri="{BB962C8B-B14F-4D97-AF65-F5344CB8AC3E}">
        <p14:creationId xmlns:p14="http://schemas.microsoft.com/office/powerpoint/2010/main" val="124459096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Warren G. Harding (Republican)</a:t>
            </a:r>
            <a:br>
              <a:rPr lang="en-US" dirty="0" smtClean="0"/>
            </a:br>
            <a:r>
              <a:rPr lang="en-US" dirty="0" smtClean="0"/>
              <a:t>Years in office: 1921-1923</a:t>
            </a:r>
            <a:br>
              <a:rPr lang="en-US" dirty="0" smtClean="0"/>
            </a:br>
            <a:endParaRPr lang="en-US" dirty="0"/>
          </a:p>
        </p:txBody>
      </p:sp>
      <p:pic>
        <p:nvPicPr>
          <p:cNvPr id="4" name="Content Placeholder 3" descr="220px-Warren_G_Harding-Harris_&amp;_Ewing.jpg"/>
          <p:cNvPicPr>
            <a:picLocks noGrp="1" noChangeAspect="1"/>
          </p:cNvPicPr>
          <p:nvPr>
            <p:ph idx="1"/>
          </p:nvPr>
        </p:nvPicPr>
        <p:blipFill>
          <a:blip r:embed="rId2">
            <a:extLst>
              <a:ext uri="{28A0092B-C50C-407E-A947-70E740481C1C}">
                <a14:useLocalDpi xmlns:a14="http://schemas.microsoft.com/office/drawing/2010/main" val="0"/>
              </a:ext>
            </a:extLst>
          </a:blip>
          <a:srcRect l="-73562" r="-73562"/>
          <a:stretch>
            <a:fillRect/>
          </a:stretch>
        </p:blipFill>
        <p:spPr/>
      </p:pic>
    </p:spTree>
    <p:extLst>
      <p:ext uri="{BB962C8B-B14F-4D97-AF65-F5344CB8AC3E}">
        <p14:creationId xmlns:p14="http://schemas.microsoft.com/office/powerpoint/2010/main" val="3970484710"/>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 Like Ike”:</a:t>
            </a:r>
            <a:br>
              <a:rPr lang="en-US" dirty="0" smtClean="0"/>
            </a:br>
            <a:r>
              <a:rPr lang="en-US" dirty="0" smtClean="0"/>
              <a:t>The Age of Eisenhower, 1953-1961</a:t>
            </a:r>
            <a:endParaRPr lang="en-US" dirty="0"/>
          </a:p>
        </p:txBody>
      </p:sp>
      <p:sp>
        <p:nvSpPr>
          <p:cNvPr id="3" name="Content Placeholder 2"/>
          <p:cNvSpPr>
            <a:spLocks noGrp="1"/>
          </p:cNvSpPr>
          <p:nvPr>
            <p:ph sz="half" idx="1"/>
          </p:nvPr>
        </p:nvSpPr>
        <p:spPr/>
        <p:txBody>
          <a:bodyPr>
            <a:normAutofit fontScale="47500" lnSpcReduction="20000"/>
          </a:bodyPr>
          <a:lstStyle/>
          <a:p>
            <a:pPr marL="0" indent="0">
              <a:buNone/>
            </a:pPr>
            <a:r>
              <a:rPr lang="en-US" dirty="0" smtClean="0"/>
              <a:t> In 1952, the Republican Party won the presidency for the first time in 20 years, the first time since the Herbert Hoover administration.</a:t>
            </a:r>
          </a:p>
          <a:p>
            <a:pPr marL="0" indent="0">
              <a:buNone/>
            </a:pPr>
            <a:r>
              <a:rPr lang="en-US" dirty="0"/>
              <a:t> </a:t>
            </a:r>
            <a:r>
              <a:rPr lang="en-US" dirty="0" smtClean="0"/>
              <a:t>  In the 1952 election, former WWII general, Dwight D. Eisenhower defeated Adlai Stevenson of Illinois, and would do so again in 1956. While “Ike” was a moderate Republican in both ideology and temperament, his Vice President, Richard M. Nixon, was a master of the </a:t>
            </a:r>
            <a:r>
              <a:rPr lang="en-US" i="1" dirty="0" smtClean="0"/>
              <a:t>1928 Style</a:t>
            </a:r>
            <a:r>
              <a:rPr lang="en-US" dirty="0" smtClean="0"/>
              <a:t> of conservative campaigning, and was a “serial collector of resentments.” In 1968, Nixon would capitalize on white voter anxieties and win the presidency in his own right.</a:t>
            </a:r>
          </a:p>
          <a:p>
            <a:pPr marL="0" indent="0">
              <a:buNone/>
            </a:pPr>
            <a:r>
              <a:rPr lang="en-US" dirty="0"/>
              <a:t> </a:t>
            </a:r>
            <a:r>
              <a:rPr lang="en-US" dirty="0" smtClean="0"/>
              <a:t>  But for the most part, the Eisenhower presidency was characterized by prosperity and political moderation, both in campaigning and governing. Moreover, both the Democratic and Republican parties each had liberal and conservative wings in their respective parties. In short, during the 1950s, and for much of the 1960s, the two major parties were not yet neatly aligned on either side of the liberal-conservative cultural divide. For the time being, the center held.</a:t>
            </a:r>
          </a:p>
          <a:p>
            <a:pPr marL="0" indent="0">
              <a:buNone/>
            </a:pPr>
            <a:r>
              <a:rPr lang="en-US" dirty="0"/>
              <a:t> </a:t>
            </a:r>
            <a:r>
              <a:rPr lang="en-US" dirty="0" smtClean="0"/>
              <a:t> But below the surface, among many in the American public, resentment and anxiety was building, particularly among small town whites, and even more particularly among whites in the South.</a:t>
            </a:r>
            <a:endParaRPr lang="en-US" dirty="0"/>
          </a:p>
        </p:txBody>
      </p:sp>
      <p:pic>
        <p:nvPicPr>
          <p:cNvPr id="5" name="Content Placeholder 4" descr="220px-Dwight_D._Eisenhower,_official_Presidential_portrait.jpg"/>
          <p:cNvPicPr>
            <a:picLocks noGrp="1" noChangeAspect="1"/>
          </p:cNvPicPr>
          <p:nvPr>
            <p:ph sz="half" idx="2"/>
          </p:nvPr>
        </p:nvPicPr>
        <p:blipFill>
          <a:blip r:embed="rId2">
            <a:extLst>
              <a:ext uri="{28A0092B-C50C-407E-A947-70E740481C1C}">
                <a14:useLocalDpi xmlns:a14="http://schemas.microsoft.com/office/drawing/2010/main" val="0"/>
              </a:ext>
            </a:extLst>
          </a:blip>
          <a:srcRect t="6130" b="6130"/>
          <a:stretch>
            <a:fillRect/>
          </a:stretch>
        </p:blipFill>
        <p:spPr/>
      </p:pic>
    </p:spTree>
    <p:extLst>
      <p:ext uri="{BB962C8B-B14F-4D97-AF65-F5344CB8AC3E}">
        <p14:creationId xmlns:p14="http://schemas.microsoft.com/office/powerpoint/2010/main" val="518213051"/>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buNone/>
            </a:pPr>
            <a:r>
              <a:rPr lang="en-US" dirty="0" smtClean="0"/>
              <a:t>23. In 1952 and 1956, two elections won by Republican Dwight Eisenhower, how did the Republicans do in the South?</a:t>
            </a:r>
          </a:p>
          <a:p>
            <a:r>
              <a:rPr lang="en-US" dirty="0" smtClean="0"/>
              <a:t>In 1952, the Republicans won Tennessee, Texas, North Carolina, and Florida (4 States of the former Confederacy)</a:t>
            </a:r>
          </a:p>
          <a:p>
            <a:r>
              <a:rPr lang="en-US" dirty="0" smtClean="0"/>
              <a:t>In 1956, the Republicans won Tennessee, Texas, North Carolina, Florida, and Louisiana (5 States of the former Confederacy)</a:t>
            </a:r>
            <a:endParaRPr lang="en-US" dirty="0"/>
          </a:p>
        </p:txBody>
      </p:sp>
    </p:spTree>
    <p:extLst>
      <p:ext uri="{BB962C8B-B14F-4D97-AF65-F5344CB8AC3E}">
        <p14:creationId xmlns:p14="http://schemas.microsoft.com/office/powerpoint/2010/main" val="307808542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May 17, 1954</a:t>
            </a:r>
            <a:br>
              <a:rPr lang="en-US" dirty="0" smtClean="0"/>
            </a:br>
            <a:r>
              <a:rPr lang="en-US" i="1" dirty="0" smtClean="0"/>
              <a:t>Brown v. Board of Education</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In the spring of 1954, under the leadership of Chief Justice Earl Warren, a liberal Republican, the United States Supreme Court issued a 9 to 0 decision striking down racial segregation in public schools. </a:t>
            </a:r>
          </a:p>
          <a:p>
            <a:pPr marL="0" indent="0">
              <a:buNone/>
            </a:pPr>
            <a:r>
              <a:rPr lang="en-US" dirty="0"/>
              <a:t> </a:t>
            </a:r>
            <a:r>
              <a:rPr lang="en-US" dirty="0" smtClean="0"/>
              <a:t>  The </a:t>
            </a:r>
            <a:r>
              <a:rPr lang="en-US" i="1" dirty="0" smtClean="0"/>
              <a:t>Brown</a:t>
            </a:r>
            <a:r>
              <a:rPr lang="en-US" dirty="0" smtClean="0"/>
              <a:t> decision put the traditional Southern way of life in jeopardy, and recalcitrant white Southerners mobilized for massive resistance to the Supreme Court and the growing Civil Rights Movement.</a:t>
            </a:r>
          </a:p>
          <a:p>
            <a:pPr marL="0" indent="0">
              <a:buNone/>
            </a:pPr>
            <a:r>
              <a:rPr lang="en-US" dirty="0"/>
              <a:t> </a:t>
            </a:r>
            <a:r>
              <a:rPr lang="en-US" dirty="0" smtClean="0"/>
              <a:t>  For the time being, segregationists focused their rage against Republican Earl Warren’s Supreme Court. In 1957 Republican President Dwight Eisenhower enforced the integration of Central High School in Little Rock, Arkansas. For the time being, the Democratic  Party did not suffer a massive exodus of white Southern voters.</a:t>
            </a:r>
          </a:p>
          <a:p>
            <a:pPr marL="0" indent="0">
              <a:buNone/>
            </a:pPr>
            <a:r>
              <a:rPr lang="en-US" dirty="0"/>
              <a:t> </a:t>
            </a:r>
            <a:r>
              <a:rPr lang="en-US" dirty="0" smtClean="0"/>
              <a:t>  This would begin to change when President John F. Kennedy (1961-1963), a Democrat, slowly moved his administration towards support of a broad-based elimination of Jim Crow racial segregation</a:t>
            </a:r>
          </a:p>
          <a:p>
            <a:pPr marL="0" indent="0">
              <a:buNone/>
            </a:pPr>
            <a:endParaRPr lang="en-US" dirty="0"/>
          </a:p>
        </p:txBody>
      </p:sp>
      <p:pic>
        <p:nvPicPr>
          <p:cNvPr id="3" name="Content Placeholder 2" descr="BrownVBoard.jpg"/>
          <p:cNvPicPr>
            <a:picLocks noGrp="1" noChangeAspect="1"/>
          </p:cNvPicPr>
          <p:nvPr>
            <p:ph sz="half" idx="2"/>
          </p:nvPr>
        </p:nvPicPr>
        <p:blipFill>
          <a:blip r:embed="rId2">
            <a:extLst>
              <a:ext uri="{28A0092B-C50C-407E-A947-70E740481C1C}">
                <a14:useLocalDpi xmlns:a14="http://schemas.microsoft.com/office/drawing/2010/main" val="0"/>
              </a:ext>
            </a:extLst>
          </a:blip>
          <a:srcRect t="-87857" b="-87857"/>
          <a:stretch>
            <a:fillRect/>
          </a:stretch>
        </p:blipFill>
        <p:spPr/>
      </p:pic>
    </p:spTree>
    <p:extLst>
      <p:ext uri="{BB962C8B-B14F-4D97-AF65-F5344CB8AC3E}">
        <p14:creationId xmlns:p14="http://schemas.microsoft.com/office/powerpoint/2010/main" val="54286030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1961-1963: </a:t>
            </a:r>
            <a:br>
              <a:rPr lang="en-US" dirty="0" smtClean="0"/>
            </a:br>
            <a:r>
              <a:rPr lang="en-US" dirty="0" smtClean="0"/>
              <a:t>John F. Kennedy and Civil Rights</a:t>
            </a:r>
            <a:endParaRPr lang="en-US" dirty="0"/>
          </a:p>
        </p:txBody>
      </p:sp>
      <p:sp>
        <p:nvSpPr>
          <p:cNvPr id="4" name="Content Placeholder 3"/>
          <p:cNvSpPr>
            <a:spLocks noGrp="1"/>
          </p:cNvSpPr>
          <p:nvPr>
            <p:ph sz="half" idx="1"/>
          </p:nvPr>
        </p:nvSpPr>
        <p:spPr/>
        <p:txBody>
          <a:bodyPr>
            <a:normAutofit fontScale="47500" lnSpcReduction="20000"/>
          </a:bodyPr>
          <a:lstStyle/>
          <a:p>
            <a:pPr marL="0" indent="0">
              <a:buNone/>
            </a:pPr>
            <a:r>
              <a:rPr lang="en-US" dirty="0" smtClean="0"/>
              <a:t>  Though something of a late-comer to the </a:t>
            </a:r>
            <a:r>
              <a:rPr lang="en-US" dirty="0" smtClean="0"/>
              <a:t>Civil Rights issue prior to becoming president, JFK and his brother, Attorney General Robert F. Kennedy, threw administration support behind the Civil Rights movement,  on behalf the the 1961 Freedom Riders, on the behalf of integrating the University of Mississippi in 1962, and on behalf of integrating the University of Alabama in 1963.</a:t>
            </a:r>
          </a:p>
          <a:p>
            <a:pPr marL="0" indent="0">
              <a:buNone/>
            </a:pPr>
            <a:r>
              <a:rPr lang="en-US" dirty="0"/>
              <a:t> </a:t>
            </a:r>
            <a:r>
              <a:rPr lang="en-US" dirty="0" smtClean="0"/>
              <a:t>  Coinciding with the civil rights showdown at the University of Alabama, JFK made a televised address to the nation on June 11, 1963. In this message Kennedy called for the end of Jim Crow  racial segregation and the passage of a comprehensive civil rights bill that would end segregation in most areas of life. In doing so, JFK put the national Democratic Party explicitly on the side of ending what many conservative white southerners considered to be the “Southern way of life.”  </a:t>
            </a:r>
          </a:p>
          <a:p>
            <a:pPr marL="0" indent="0">
              <a:buNone/>
            </a:pPr>
            <a:r>
              <a:rPr lang="en-US" dirty="0"/>
              <a:t> </a:t>
            </a:r>
            <a:r>
              <a:rPr lang="en-US" dirty="0" smtClean="0"/>
              <a:t>  Along with liberal and moderate Republicans, the national Democratic Party had aligned itself inextricably with the Civil Rights movement and a call for significant social change.</a:t>
            </a:r>
          </a:p>
          <a:p>
            <a:pPr marL="0" indent="0">
              <a:buNone/>
            </a:pPr>
            <a:r>
              <a:rPr lang="en-US" dirty="0"/>
              <a:t> </a:t>
            </a:r>
            <a:r>
              <a:rPr lang="en-US" dirty="0" smtClean="0"/>
              <a:t>  This continued to set the stage for mass defections of Southern white voters out of the Democratic Party, and into an increasingly conservative Republican Party.</a:t>
            </a:r>
          </a:p>
          <a:p>
            <a:pPr marL="0" indent="0">
              <a:buNone/>
            </a:pPr>
            <a:r>
              <a:rPr lang="en-US" dirty="0"/>
              <a:t> </a:t>
            </a:r>
            <a:r>
              <a:rPr lang="en-US" dirty="0" smtClean="0"/>
              <a:t>  </a:t>
            </a:r>
            <a:endParaRPr lang="en-US" dirty="0"/>
          </a:p>
        </p:txBody>
      </p:sp>
      <p:pic>
        <p:nvPicPr>
          <p:cNvPr id="3" name="Content Placeholder 2" descr="MLK_JFK.jpg"/>
          <p:cNvPicPr>
            <a:picLocks noGrp="1" noChangeAspect="1"/>
          </p:cNvPicPr>
          <p:nvPr>
            <p:ph sz="half" idx="2"/>
          </p:nvPr>
        </p:nvPicPr>
        <p:blipFill>
          <a:blip r:embed="rId2">
            <a:extLst>
              <a:ext uri="{28A0092B-C50C-407E-A947-70E740481C1C}">
                <a14:useLocalDpi xmlns:a14="http://schemas.microsoft.com/office/drawing/2010/main" val="0"/>
              </a:ext>
            </a:extLst>
          </a:blip>
          <a:srcRect l="20256" r="20256"/>
          <a:stretch>
            <a:fillRect/>
          </a:stretch>
        </p:blipFill>
        <p:spPr/>
      </p:pic>
    </p:spTree>
    <p:extLst>
      <p:ext uri="{BB962C8B-B14F-4D97-AF65-F5344CB8AC3E}">
        <p14:creationId xmlns:p14="http://schemas.microsoft.com/office/powerpoint/2010/main" val="508964440"/>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Lyndon B. Johnson and the Civil Rights Act of 1964</a:t>
            </a:r>
            <a:endParaRPr lang="en-US" dirty="0"/>
          </a:p>
        </p:txBody>
      </p:sp>
      <p:sp>
        <p:nvSpPr>
          <p:cNvPr id="4" name="Content Placeholder 3"/>
          <p:cNvSpPr>
            <a:spLocks noGrp="1"/>
          </p:cNvSpPr>
          <p:nvPr>
            <p:ph sz="half" idx="1"/>
          </p:nvPr>
        </p:nvSpPr>
        <p:spPr/>
        <p:txBody>
          <a:bodyPr>
            <a:normAutofit fontScale="62500" lnSpcReduction="20000"/>
          </a:bodyPr>
          <a:lstStyle/>
          <a:p>
            <a:pPr marL="0" indent="0">
              <a:buNone/>
            </a:pPr>
            <a:r>
              <a:rPr lang="en-US" dirty="0" smtClean="0"/>
              <a:t>  On November 22, 1963, President Kennedy was assassinated in Dallas, Texas. In turn, Vice President Lyndon B. Johnson became President.  A former Majority Leader of the U.S. Senate, LBJ made the passage of JFK’s agenda a high priority.</a:t>
            </a:r>
          </a:p>
          <a:p>
            <a:pPr marL="0" indent="0">
              <a:buNone/>
            </a:pPr>
            <a:r>
              <a:rPr lang="en-US" dirty="0"/>
              <a:t> </a:t>
            </a:r>
            <a:r>
              <a:rPr lang="en-US" dirty="0" smtClean="0"/>
              <a:t> In the summer of 1964, LBJ secured a coalition of liberal and moderate Democrats and Republicans in Congress to pass the Civil Rights Act of 1964, a law that outlawed, among other things, racial segregation in public accommodations. LBJ signed the bill into law on July 4, 1964.</a:t>
            </a:r>
          </a:p>
          <a:p>
            <a:pPr marL="0" indent="0">
              <a:buNone/>
            </a:pPr>
            <a:r>
              <a:rPr lang="en-US" dirty="0"/>
              <a:t> </a:t>
            </a:r>
            <a:r>
              <a:rPr lang="en-US" dirty="0" smtClean="0"/>
              <a:t>  LBJ reported quipped that the Democratic Party had now “lost the South for a generation.” History would prove that LBJ was largely correct.</a:t>
            </a:r>
            <a:endParaRPr lang="en-US" dirty="0"/>
          </a:p>
        </p:txBody>
      </p:sp>
      <p:pic>
        <p:nvPicPr>
          <p:cNvPr id="3" name="Content Placeholder 2" descr="800px-Lyndon_Johnson_signing_Civil_Rights_Act,_July_2,_1964.jpg"/>
          <p:cNvPicPr>
            <a:picLocks noGrp="1" noChangeAspect="1"/>
          </p:cNvPicPr>
          <p:nvPr>
            <p:ph sz="half" idx="2"/>
          </p:nvPr>
        </p:nvPicPr>
        <p:blipFill>
          <a:blip r:embed="rId2">
            <a:extLst>
              <a:ext uri="{28A0092B-C50C-407E-A947-70E740481C1C}">
                <a14:useLocalDpi xmlns:a14="http://schemas.microsoft.com/office/drawing/2010/main" val="0"/>
              </a:ext>
            </a:extLst>
          </a:blip>
          <a:srcRect l="20107" r="20107"/>
          <a:stretch>
            <a:fillRect/>
          </a:stretch>
        </p:blipFill>
        <p:spPr/>
      </p:pic>
    </p:spTree>
    <p:extLst>
      <p:ext uri="{BB962C8B-B14F-4D97-AF65-F5344CB8AC3E}">
        <p14:creationId xmlns:p14="http://schemas.microsoft.com/office/powerpoint/2010/main" val="250530773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74862"/>
          </a:xfrm>
        </p:spPr>
        <p:txBody>
          <a:bodyPr>
            <a:normAutofit fontScale="90000"/>
          </a:bodyPr>
          <a:lstStyle/>
          <a:p>
            <a:r>
              <a:rPr lang="en-US" dirty="0" smtClean="0"/>
              <a:t>1964: In a landslide loss, conservative Republican Barry Goldwater won five Deep South states </a:t>
            </a:r>
            <a:endParaRPr lang="en-US" dirty="0"/>
          </a:p>
        </p:txBody>
      </p:sp>
      <p:pic>
        <p:nvPicPr>
          <p:cNvPr id="4" name="Content Placeholder 3" descr="6a00e550199efb88330120a792b536970b-800wi.jpg"/>
          <p:cNvPicPr>
            <a:picLocks noGrp="1" noChangeAspect="1"/>
          </p:cNvPicPr>
          <p:nvPr>
            <p:ph idx="1"/>
          </p:nvPr>
        </p:nvPicPr>
        <p:blipFill>
          <a:blip r:embed="rId2">
            <a:extLst>
              <a:ext uri="{28A0092B-C50C-407E-A947-70E740481C1C}">
                <a14:useLocalDpi xmlns:a14="http://schemas.microsoft.com/office/drawing/2010/main" val="0"/>
              </a:ext>
            </a:extLst>
          </a:blip>
          <a:srcRect l="-49610" r="-49610"/>
          <a:stretch>
            <a:fillRect/>
          </a:stretch>
        </p:blipFill>
        <p:spPr>
          <a:xfrm>
            <a:off x="2473325" y="2238375"/>
            <a:ext cx="8020050" cy="3887788"/>
          </a:xfrm>
        </p:spPr>
      </p:pic>
      <p:sp>
        <p:nvSpPr>
          <p:cNvPr id="5" name="TextBox 4"/>
          <p:cNvSpPr txBox="1"/>
          <p:nvPr/>
        </p:nvSpPr>
        <p:spPr>
          <a:xfrm>
            <a:off x="457200" y="2905125"/>
            <a:ext cx="3670300" cy="3693319"/>
          </a:xfrm>
          <a:prstGeom prst="rect">
            <a:avLst/>
          </a:prstGeom>
          <a:noFill/>
        </p:spPr>
        <p:txBody>
          <a:bodyPr wrap="square" rtlCol="0">
            <a:spAutoFit/>
          </a:bodyPr>
          <a:lstStyle/>
          <a:p>
            <a:r>
              <a:rPr lang="en-US" dirty="0" smtClean="0"/>
              <a:t>The Civil Rights Act of 1964 did much to remove white Southern voters from the Democratic camp.</a:t>
            </a:r>
          </a:p>
          <a:p>
            <a:r>
              <a:rPr lang="en-US" dirty="0"/>
              <a:t> </a:t>
            </a:r>
            <a:r>
              <a:rPr lang="en-US" dirty="0" smtClean="0"/>
              <a:t>  In the Presidential election of 1964, Republican Senator Barry Goldwater, an opponent of the civil rights bill, lost 44 states. But he won 5 states in the Deep South (Alabama, Mississippi, Louisiana, Georgia, and South Carolina). In short, as the Republican Party became more conservative, the South became more Republican.</a:t>
            </a:r>
            <a:endParaRPr lang="en-US" dirty="0"/>
          </a:p>
        </p:txBody>
      </p:sp>
    </p:spTree>
    <p:extLst>
      <p:ext uri="{BB962C8B-B14F-4D97-AF65-F5344CB8AC3E}">
        <p14:creationId xmlns:p14="http://schemas.microsoft.com/office/powerpoint/2010/main" val="4230854533"/>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Segregationist Alabama Governor George C. Wallace</a:t>
            </a:r>
            <a:endParaRPr lang="en-US" dirty="0"/>
          </a:p>
        </p:txBody>
      </p:sp>
      <p:pic>
        <p:nvPicPr>
          <p:cNvPr id="4" name="Content Placeholder 3" descr="lbj-tapesjpg-ae150e11471b530b_large.jpg"/>
          <p:cNvPicPr>
            <a:picLocks noGrp="1" noChangeAspect="1"/>
          </p:cNvPicPr>
          <p:nvPr>
            <p:ph idx="1"/>
          </p:nvPr>
        </p:nvPicPr>
        <p:blipFill>
          <a:blip r:embed="rId2">
            <a:extLst>
              <a:ext uri="{28A0092B-C50C-407E-A947-70E740481C1C}">
                <a14:useLocalDpi xmlns:a14="http://schemas.microsoft.com/office/drawing/2010/main" val="0"/>
              </a:ext>
            </a:extLst>
          </a:blip>
          <a:srcRect l="-63644" r="-63644"/>
          <a:stretch>
            <a:fillRect/>
          </a:stretch>
        </p:blipFill>
        <p:spPr>
          <a:xfrm>
            <a:off x="2695575" y="1646238"/>
            <a:ext cx="8229600" cy="4525963"/>
          </a:xfrm>
        </p:spPr>
      </p:pic>
      <p:sp>
        <p:nvSpPr>
          <p:cNvPr id="5" name="TextBox 4"/>
          <p:cNvSpPr txBox="1"/>
          <p:nvPr/>
        </p:nvSpPr>
        <p:spPr>
          <a:xfrm>
            <a:off x="571499" y="2159000"/>
            <a:ext cx="4175125" cy="4524316"/>
          </a:xfrm>
          <a:prstGeom prst="rect">
            <a:avLst/>
          </a:prstGeom>
          <a:noFill/>
        </p:spPr>
        <p:txBody>
          <a:bodyPr wrap="square" rtlCol="0">
            <a:spAutoFit/>
          </a:bodyPr>
          <a:lstStyle/>
          <a:p>
            <a:r>
              <a:rPr lang="en-US" dirty="0" smtClean="0"/>
              <a:t>   In 1962 George C. Wallace of Alabama ran for governor on a staunch platform of racial segregation. In 1963, he “stood in the schoolhouse door” at the University of Alabama in defense of racial segregation.  </a:t>
            </a:r>
            <a:endParaRPr lang="en-US" dirty="0"/>
          </a:p>
          <a:p>
            <a:r>
              <a:rPr lang="en-US" dirty="0" smtClean="0"/>
              <a:t>   In 1964, Wallace made a minor run for president as a Democrat, but as an opponent to the liberal wing of the Democratic Party</a:t>
            </a:r>
          </a:p>
          <a:p>
            <a:r>
              <a:rPr lang="en-US" dirty="0"/>
              <a:t> </a:t>
            </a:r>
            <a:r>
              <a:rPr lang="en-US" dirty="0" smtClean="0"/>
              <a:t>  In 1968, however, Wallace ran for President as an independent and carried five southern states. Nixon carried five other southern states.  </a:t>
            </a:r>
          </a:p>
          <a:p>
            <a:r>
              <a:rPr lang="en-US" dirty="0"/>
              <a:t> </a:t>
            </a:r>
            <a:r>
              <a:rPr lang="en-US" dirty="0" smtClean="0"/>
              <a:t>  In short, Wallace did much break away white southern voters from the Democratic Party.</a:t>
            </a:r>
            <a:endParaRPr lang="en-US" dirty="0"/>
          </a:p>
        </p:txBody>
      </p:sp>
    </p:spTree>
    <p:extLst>
      <p:ext uri="{BB962C8B-B14F-4D97-AF65-F5344CB8AC3E}">
        <p14:creationId xmlns:p14="http://schemas.microsoft.com/office/powerpoint/2010/main" val="1894036259"/>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Nelson Rockefeller, George Romney, and the Decline of the Liberal Republicans</a:t>
            </a:r>
            <a:endParaRPr lang="en-US" dirty="0"/>
          </a:p>
        </p:txBody>
      </p:sp>
      <p:sp>
        <p:nvSpPr>
          <p:cNvPr id="4" name="Content Placeholder 3"/>
          <p:cNvSpPr>
            <a:spLocks noGrp="1"/>
          </p:cNvSpPr>
          <p:nvPr>
            <p:ph sz="half" idx="1"/>
          </p:nvPr>
        </p:nvSpPr>
        <p:spPr>
          <a:xfrm>
            <a:off x="721172" y="1975668"/>
            <a:ext cx="3774627" cy="4150495"/>
          </a:xfrm>
        </p:spPr>
        <p:txBody>
          <a:bodyPr>
            <a:normAutofit fontScale="55000" lnSpcReduction="20000"/>
          </a:bodyPr>
          <a:lstStyle/>
          <a:p>
            <a:pPr marL="0" indent="0">
              <a:buNone/>
            </a:pPr>
            <a:r>
              <a:rPr lang="en-US" dirty="0" smtClean="0"/>
              <a:t>  During the 1950s and 1960s there still existed a moderate/liberal wing of the Republican Party. In fact, without the support of moderate and liberal Republicans (and the leadership of Republican senator, Everett Dirksen of Illinois, the Civil Rights Act of 1964 would not have passed the Senate, and would not have become law.</a:t>
            </a:r>
          </a:p>
          <a:p>
            <a:pPr marL="0" indent="0">
              <a:buNone/>
            </a:pPr>
            <a:r>
              <a:rPr lang="en-US" dirty="0"/>
              <a:t> </a:t>
            </a:r>
            <a:r>
              <a:rPr lang="en-US" dirty="0" smtClean="0"/>
              <a:t> During that period two prominent Republicans embodied the liberal wing of the Republican Party, those being Governor Nelson Rockefeller of New York and Governor George Romney of Michigan.</a:t>
            </a:r>
          </a:p>
          <a:p>
            <a:pPr marL="0" indent="0">
              <a:buNone/>
            </a:pPr>
            <a:r>
              <a:rPr lang="en-US" dirty="0"/>
              <a:t> </a:t>
            </a:r>
            <a:r>
              <a:rPr lang="en-US" dirty="0" smtClean="0"/>
              <a:t>  In 2012, George Romney’s son, Mitt, became the presumptive Republican  nominee for president. </a:t>
            </a:r>
            <a:r>
              <a:rPr lang="en-US" dirty="0" smtClean="0"/>
              <a:t>By the early 21</a:t>
            </a:r>
            <a:r>
              <a:rPr lang="en-US" baseline="30000" dirty="0" smtClean="0"/>
              <a:t>st</a:t>
            </a:r>
            <a:r>
              <a:rPr lang="en-US" dirty="0" smtClean="0"/>
              <a:t> century, Republicans like Rockefeller and George Romney, however, were largely extinct</a:t>
            </a:r>
            <a:endParaRPr lang="en-US" dirty="0" smtClean="0"/>
          </a:p>
          <a:p>
            <a:pPr marL="0" indent="0">
              <a:buNone/>
            </a:pPr>
            <a:r>
              <a:rPr lang="en-US" dirty="0"/>
              <a:t> </a:t>
            </a:r>
            <a:r>
              <a:rPr lang="en-US" dirty="0" smtClean="0"/>
              <a:t> </a:t>
            </a:r>
            <a:r>
              <a:rPr lang="en-US" dirty="0"/>
              <a:t> </a:t>
            </a:r>
            <a:r>
              <a:rPr lang="en-US" dirty="0" smtClean="0"/>
              <a:t> In  2012, Mitt Romney was a new breed.</a:t>
            </a:r>
            <a:endParaRPr lang="en-US" dirty="0"/>
          </a:p>
        </p:txBody>
      </p:sp>
      <p:pic>
        <p:nvPicPr>
          <p:cNvPr id="6" name="Content Placeholder 5" descr="imgres-2-e1322600975640.jpeg"/>
          <p:cNvPicPr>
            <a:picLocks noGrp="1" noChangeAspect="1"/>
          </p:cNvPicPr>
          <p:nvPr>
            <p:ph sz="half" idx="2"/>
          </p:nvPr>
        </p:nvPicPr>
        <p:blipFill>
          <a:blip r:embed="rId2">
            <a:extLst>
              <a:ext uri="{28A0092B-C50C-407E-A947-70E740481C1C}">
                <a14:useLocalDpi xmlns:a14="http://schemas.microsoft.com/office/drawing/2010/main" val="0"/>
              </a:ext>
            </a:extLst>
          </a:blip>
          <a:srcRect l="-8792" r="-8792"/>
          <a:stretch>
            <a:fillRect/>
          </a:stretch>
        </p:blipFill>
        <p:spPr>
          <a:xfrm>
            <a:off x="4648200" y="2339660"/>
            <a:ext cx="3378766" cy="3786503"/>
          </a:xfrm>
        </p:spPr>
      </p:pic>
    </p:spTree>
    <p:extLst>
      <p:ext uri="{BB962C8B-B14F-4D97-AF65-F5344CB8AC3E}">
        <p14:creationId xmlns:p14="http://schemas.microsoft.com/office/powerpoint/2010/main" val="2694373626"/>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Richard Nixon and the Southern Strategy</a:t>
            </a:r>
            <a:endParaRPr lang="en-US" dirty="0"/>
          </a:p>
        </p:txBody>
      </p:sp>
      <p:pic>
        <p:nvPicPr>
          <p:cNvPr id="4" name="Content Placeholder 3" descr="240px-NIXONcampaigns.jpg"/>
          <p:cNvPicPr>
            <a:picLocks noGrp="1" noChangeAspect="1"/>
          </p:cNvPicPr>
          <p:nvPr>
            <p:ph idx="1"/>
          </p:nvPr>
        </p:nvPicPr>
        <p:blipFill>
          <a:blip r:embed="rId2">
            <a:extLst>
              <a:ext uri="{28A0092B-C50C-407E-A947-70E740481C1C}">
                <a14:useLocalDpi xmlns:a14="http://schemas.microsoft.com/office/drawing/2010/main" val="0"/>
              </a:ext>
            </a:extLst>
          </a:blip>
          <a:srcRect l="-12883" r="-12883"/>
          <a:stretch>
            <a:fillRect/>
          </a:stretch>
        </p:blipFill>
        <p:spPr>
          <a:xfrm>
            <a:off x="1790700" y="2332037"/>
            <a:ext cx="8229600" cy="4525963"/>
          </a:xfrm>
        </p:spPr>
      </p:pic>
      <p:sp>
        <p:nvSpPr>
          <p:cNvPr id="5" name="TextBox 4"/>
          <p:cNvSpPr txBox="1"/>
          <p:nvPr/>
        </p:nvSpPr>
        <p:spPr>
          <a:xfrm>
            <a:off x="457199" y="1777999"/>
            <a:ext cx="2035175" cy="4524316"/>
          </a:xfrm>
          <a:prstGeom prst="rect">
            <a:avLst/>
          </a:prstGeom>
          <a:noFill/>
        </p:spPr>
        <p:txBody>
          <a:bodyPr wrap="square" rtlCol="0">
            <a:spAutoFit/>
          </a:bodyPr>
          <a:lstStyle/>
          <a:p>
            <a:r>
              <a:rPr lang="en-US" dirty="0" smtClean="0"/>
              <a:t>In 1968, Richard Nixon campaigned on a platform of “law and order,” a message tailored, in part, to disaffected Southern whites.</a:t>
            </a:r>
          </a:p>
          <a:p>
            <a:r>
              <a:rPr lang="en-US" dirty="0"/>
              <a:t> </a:t>
            </a:r>
            <a:r>
              <a:rPr lang="en-US" dirty="0" smtClean="0"/>
              <a:t> The strategy paid off in both 1968 and 1972, and Nixon enjoyed great popularity in Dixie until nearly the end of his presidency in 1974.</a:t>
            </a:r>
            <a:endParaRPr lang="en-US" dirty="0"/>
          </a:p>
        </p:txBody>
      </p:sp>
    </p:spTree>
    <p:extLst>
      <p:ext uri="{BB962C8B-B14F-4D97-AF65-F5344CB8AC3E}">
        <p14:creationId xmlns:p14="http://schemas.microsoft.com/office/powerpoint/2010/main" val="83753126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1973: </a:t>
            </a:r>
            <a:r>
              <a:rPr lang="en-US" i="1" dirty="0" smtClean="0"/>
              <a:t>Roe v. Wade </a:t>
            </a:r>
            <a:r>
              <a:rPr lang="en-US" dirty="0" smtClean="0"/>
              <a:t>and the Expansion of the Culture War</a:t>
            </a:r>
            <a:endParaRPr lang="en-US" dirty="0"/>
          </a:p>
        </p:txBody>
      </p:sp>
      <p:sp>
        <p:nvSpPr>
          <p:cNvPr id="4" name="Content Placeholder 3"/>
          <p:cNvSpPr>
            <a:spLocks noGrp="1"/>
          </p:cNvSpPr>
          <p:nvPr>
            <p:ph sz="half" idx="1"/>
          </p:nvPr>
        </p:nvSpPr>
        <p:spPr/>
        <p:txBody>
          <a:bodyPr>
            <a:normAutofit fontScale="55000" lnSpcReduction="20000"/>
          </a:bodyPr>
          <a:lstStyle/>
          <a:p>
            <a:pPr marL="0" indent="0">
              <a:buNone/>
            </a:pPr>
            <a:r>
              <a:rPr lang="en-US" dirty="0" smtClean="0"/>
              <a:t> In January 1973, coinciding with the death of former Democratic president Lyndon B. Johnson, the U.S. Supreme Court declared in </a:t>
            </a:r>
            <a:r>
              <a:rPr lang="en-US" i="1" dirty="0" smtClean="0"/>
              <a:t>Roe v. Wade</a:t>
            </a:r>
            <a:r>
              <a:rPr lang="en-US" dirty="0" smtClean="0"/>
              <a:t> that early stage abortions are constitutionally protected.</a:t>
            </a:r>
          </a:p>
          <a:p>
            <a:pPr marL="0" indent="0">
              <a:buNone/>
            </a:pPr>
            <a:r>
              <a:rPr lang="en-US" dirty="0"/>
              <a:t> </a:t>
            </a:r>
            <a:r>
              <a:rPr lang="en-US" dirty="0" smtClean="0"/>
              <a:t> By the late 1970s and early 1980s, the abortion issue became one of the dividing line matters in the expanded liberal-conservative culture war.  By the early 1980s, the Republican Party platform explicitly called for the overturning of </a:t>
            </a:r>
            <a:r>
              <a:rPr lang="en-US" i="1" dirty="0" smtClean="0"/>
              <a:t>Roe v. Wade</a:t>
            </a:r>
            <a:r>
              <a:rPr lang="en-US" dirty="0"/>
              <a:t> </a:t>
            </a:r>
            <a:r>
              <a:rPr lang="en-US" dirty="0" smtClean="0"/>
              <a:t>while, in turn, the Democratic Party explicitly called for continuation of abortion rights for women.  </a:t>
            </a:r>
          </a:p>
          <a:p>
            <a:pPr marL="0" indent="0">
              <a:buNone/>
            </a:pPr>
            <a:r>
              <a:rPr lang="en-US" dirty="0"/>
              <a:t> </a:t>
            </a:r>
            <a:r>
              <a:rPr lang="en-US" dirty="0" smtClean="0"/>
              <a:t>  The Catholic Church and many conservative Protestant religious groups sided with the Republicans, and increasingly made their camps there.</a:t>
            </a:r>
          </a:p>
          <a:p>
            <a:pPr marL="0" indent="0">
              <a:buNone/>
            </a:pPr>
            <a:r>
              <a:rPr lang="en-US" dirty="0"/>
              <a:t> </a:t>
            </a:r>
            <a:r>
              <a:rPr lang="en-US" dirty="0" smtClean="0"/>
              <a:t>  By 1980, as it did in 1928, the presidential election took on a religious tenor with the rise of the Religious Right. This time, however, it was not Catholic versus Protestant, but instead was more religious conservatives versus secular liberal &amp; religious liberal.</a:t>
            </a:r>
            <a:endParaRPr lang="en-US" dirty="0"/>
          </a:p>
        </p:txBody>
      </p:sp>
      <p:pic>
        <p:nvPicPr>
          <p:cNvPr id="6" name="Content Placeholder 5" descr="320px-Roe_v._Wade_Headline_1973.jpg"/>
          <p:cNvPicPr>
            <a:picLocks noGrp="1" noChangeAspect="1"/>
          </p:cNvPicPr>
          <p:nvPr>
            <p:ph sz="half" idx="2"/>
          </p:nvPr>
        </p:nvPicPr>
        <p:blipFill>
          <a:blip r:embed="rId2">
            <a:extLst>
              <a:ext uri="{28A0092B-C50C-407E-A947-70E740481C1C}">
                <a14:useLocalDpi xmlns:a14="http://schemas.microsoft.com/office/drawing/2010/main" val="0"/>
              </a:ext>
            </a:extLst>
          </a:blip>
          <a:srcRect t="-40560" b="-40560"/>
          <a:stretch>
            <a:fillRect/>
          </a:stretch>
        </p:blipFill>
        <p:spPr/>
      </p:pic>
    </p:spTree>
    <p:extLst>
      <p:ext uri="{BB962C8B-B14F-4D97-AF65-F5344CB8AC3E}">
        <p14:creationId xmlns:p14="http://schemas.microsoft.com/office/powerpoint/2010/main" val="283205562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Calvin Coolidge (Republican)</a:t>
            </a:r>
            <a:br>
              <a:rPr lang="en-US" dirty="0" smtClean="0"/>
            </a:br>
            <a:r>
              <a:rPr lang="en-US" dirty="0" smtClean="0"/>
              <a:t>Years in office: 1923-1929</a:t>
            </a:r>
            <a:endParaRPr lang="en-US" dirty="0"/>
          </a:p>
        </p:txBody>
      </p:sp>
      <p:pic>
        <p:nvPicPr>
          <p:cNvPr id="4" name="Content Placeholder 3" descr="220px-Calvin_Coolidge-Garo.jpg"/>
          <p:cNvPicPr>
            <a:picLocks noGrp="1" noChangeAspect="1"/>
          </p:cNvPicPr>
          <p:nvPr>
            <p:ph idx="1"/>
          </p:nvPr>
        </p:nvPicPr>
        <p:blipFill>
          <a:blip r:embed="rId2">
            <a:extLst>
              <a:ext uri="{28A0092B-C50C-407E-A947-70E740481C1C}">
                <a14:useLocalDpi xmlns:a14="http://schemas.microsoft.com/office/drawing/2010/main" val="0"/>
              </a:ext>
            </a:extLst>
          </a:blip>
          <a:srcRect l="-79348" r="-79348"/>
          <a:stretch>
            <a:fillRect/>
          </a:stretch>
        </p:blipFill>
        <p:spPr/>
      </p:pic>
    </p:spTree>
    <p:extLst>
      <p:ext uri="{BB962C8B-B14F-4D97-AF65-F5344CB8AC3E}">
        <p14:creationId xmlns:p14="http://schemas.microsoft.com/office/powerpoint/2010/main" val="1314756734"/>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Fall of Richard Nixon and the Caretaker Presidency of Gerald R. Ford</a:t>
            </a:r>
            <a:endParaRPr lang="en-US" dirty="0"/>
          </a:p>
        </p:txBody>
      </p:sp>
      <p:sp>
        <p:nvSpPr>
          <p:cNvPr id="5" name="Content Placeholder 4"/>
          <p:cNvSpPr>
            <a:spLocks noGrp="1"/>
          </p:cNvSpPr>
          <p:nvPr>
            <p:ph sz="half" idx="1"/>
          </p:nvPr>
        </p:nvSpPr>
        <p:spPr/>
        <p:txBody>
          <a:bodyPr>
            <a:normAutofit fontScale="47500" lnSpcReduction="20000"/>
          </a:bodyPr>
          <a:lstStyle/>
          <a:p>
            <a:pPr marL="0" indent="0">
              <a:buNone/>
            </a:pPr>
            <a:r>
              <a:rPr lang="en-US" dirty="0" smtClean="0"/>
              <a:t> In 1968 and 1972, Richard M. Nixon proved quite skilled at exploiting the resentments of white Middle America voters, voters who disliked much of the 1960s counter-culture, particularly the Anti-War Movement and the increasingly radical Civil Rights Movement. </a:t>
            </a:r>
          </a:p>
          <a:p>
            <a:pPr marL="0" indent="0">
              <a:buNone/>
            </a:pPr>
            <a:r>
              <a:rPr lang="en-US" dirty="0" smtClean="0"/>
              <a:t>   </a:t>
            </a:r>
            <a:r>
              <a:rPr lang="en-US" dirty="0" smtClean="0"/>
              <a:t>In 1972, Nixon effectively portrayed his Democratic opponent, George McGover</a:t>
            </a:r>
            <a:r>
              <a:rPr lang="en-US" dirty="0" smtClean="0"/>
              <a:t>n, as a coddler of social deviance. As in 1928, the Republicans benefitted from the perception that the Democratic presidential nominee was unfit to be president, and was on the wrong side of the culture war.</a:t>
            </a:r>
          </a:p>
          <a:p>
            <a:pPr marL="0" indent="0">
              <a:buNone/>
            </a:pPr>
            <a:r>
              <a:rPr lang="en-US" dirty="0"/>
              <a:t> </a:t>
            </a:r>
            <a:r>
              <a:rPr lang="en-US" dirty="0" smtClean="0"/>
              <a:t> But in 1973-74, the Watergate Scandal (a scandal born in the Nixon effort to fight a culture war) resulted in the death of Nixon’s presidency. In August 1974, Nixon resigned.</a:t>
            </a:r>
          </a:p>
          <a:p>
            <a:pPr marL="0" indent="0">
              <a:buNone/>
            </a:pPr>
            <a:r>
              <a:rPr lang="en-US" dirty="0"/>
              <a:t> </a:t>
            </a:r>
            <a:r>
              <a:rPr lang="en-US" dirty="0" smtClean="0"/>
              <a:t>  As such Vice President Gerald R. Ford (who had recently replaced the resigned Spiro Agnew) became president. He served out the remainder of Nixon’s second term.  As president, Gerald Ford governed as a moderate, and avoided the cultural cleavages that Nixon exploited so skillfully.</a:t>
            </a:r>
          </a:p>
          <a:p>
            <a:pPr marL="0" indent="0">
              <a:buNone/>
            </a:pPr>
            <a:r>
              <a:rPr lang="en-US" dirty="0"/>
              <a:t> </a:t>
            </a:r>
            <a:r>
              <a:rPr lang="en-US" dirty="0" smtClean="0"/>
              <a:t>  </a:t>
            </a:r>
            <a:endParaRPr lang="en-US" dirty="0"/>
          </a:p>
        </p:txBody>
      </p:sp>
      <p:pic>
        <p:nvPicPr>
          <p:cNvPr id="7" name="Content Placeholder 6" descr="prh_01_img0076.jpg"/>
          <p:cNvPicPr>
            <a:picLocks noGrp="1" noChangeAspect="1"/>
          </p:cNvPicPr>
          <p:nvPr>
            <p:ph sz="half" idx="2"/>
          </p:nvPr>
        </p:nvPicPr>
        <p:blipFill>
          <a:blip r:embed="rId2">
            <a:extLst>
              <a:ext uri="{28A0092B-C50C-407E-A947-70E740481C1C}">
                <a14:useLocalDpi xmlns:a14="http://schemas.microsoft.com/office/drawing/2010/main" val="0"/>
              </a:ext>
            </a:extLst>
          </a:blip>
          <a:srcRect t="-25136" b="-25136"/>
          <a:stretch>
            <a:fillRect/>
          </a:stretch>
        </p:blipFill>
        <p:spPr/>
      </p:pic>
    </p:spTree>
    <p:extLst>
      <p:ext uri="{BB962C8B-B14F-4D97-AF65-F5344CB8AC3E}">
        <p14:creationId xmlns:p14="http://schemas.microsoft.com/office/powerpoint/2010/main" val="140579808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1976: Democratic Jimmy Carter Wins but Fails to Hold the South</a:t>
            </a:r>
            <a:endParaRPr lang="en-US" dirty="0"/>
          </a:p>
        </p:txBody>
      </p:sp>
      <p:sp>
        <p:nvSpPr>
          <p:cNvPr id="5" name="Content Placeholder 4"/>
          <p:cNvSpPr>
            <a:spLocks noGrp="1"/>
          </p:cNvSpPr>
          <p:nvPr>
            <p:ph sz="half" idx="1"/>
          </p:nvPr>
        </p:nvSpPr>
        <p:spPr/>
        <p:txBody>
          <a:bodyPr>
            <a:normAutofit fontScale="47500" lnSpcReduction="20000"/>
          </a:bodyPr>
          <a:lstStyle/>
          <a:p>
            <a:pPr marL="0" indent="0">
              <a:buNone/>
            </a:pPr>
            <a:r>
              <a:rPr lang="en-US" dirty="0" smtClean="0"/>
              <a:t> In the 1974 midterm elections, only 3 months removed from Nixon’s resignation, the Democratic Party picked up congressional seats and were poised for a big presidential win in 1976.</a:t>
            </a:r>
          </a:p>
          <a:p>
            <a:pPr marL="0" indent="0">
              <a:buNone/>
            </a:pPr>
            <a:r>
              <a:rPr lang="en-US" dirty="0" smtClean="0"/>
              <a:t>  As it turned out, the Democrats did win, but by a close margin.  The Democratic victor was former governor Jimmy Carter of Georgia.  Campaigning largely on a platform of restoring trust, Carter defeated President Gerald Ford in a close election. In doing so, Carter carried 10 Southern states, though this was due in part, to widespread Black voting in the South.</a:t>
            </a:r>
          </a:p>
          <a:p>
            <a:pPr marL="0" indent="0">
              <a:buNone/>
            </a:pPr>
            <a:r>
              <a:rPr lang="en-US" dirty="0"/>
              <a:t> </a:t>
            </a:r>
            <a:r>
              <a:rPr lang="en-US" dirty="0" smtClean="0"/>
              <a:t>  Carter’s presidency, however, was plagued with a bad domestic economy at home, and foreign policy stumbles abroad.  In 1980, Carter lost 10 of the former Confederate states to Republican Ronald Reagan. The four year interregnum was over. Dixie was back in the Republican fold, and since 1976, no Republican presidential candidate has done poorly in the South.</a:t>
            </a:r>
          </a:p>
          <a:p>
            <a:pPr marL="0" indent="0">
              <a:buNone/>
            </a:pPr>
            <a:r>
              <a:rPr lang="en-US" dirty="0"/>
              <a:t> </a:t>
            </a:r>
            <a:r>
              <a:rPr lang="en-US" dirty="0" smtClean="0"/>
              <a:t>  In short, after 1976, the South has remained a conservative electoral anchor for the Republican Party during presidential elections.</a:t>
            </a:r>
            <a:endParaRPr lang="en-US" dirty="0"/>
          </a:p>
        </p:txBody>
      </p:sp>
      <p:pic>
        <p:nvPicPr>
          <p:cNvPr id="2" name="Content Placeholder 1" descr="08pdp756a.jpg"/>
          <p:cNvPicPr>
            <a:picLocks noGrp="1" noChangeAspect="1"/>
          </p:cNvPicPr>
          <p:nvPr>
            <p:ph sz="half" idx="2"/>
          </p:nvPr>
        </p:nvPicPr>
        <p:blipFill>
          <a:blip r:embed="rId2">
            <a:extLst>
              <a:ext uri="{28A0092B-C50C-407E-A947-70E740481C1C}">
                <a14:useLocalDpi xmlns:a14="http://schemas.microsoft.com/office/drawing/2010/main" val="0"/>
              </a:ext>
            </a:extLst>
          </a:blip>
          <a:srcRect t="-5038" b="-5038"/>
          <a:stretch>
            <a:fillRect/>
          </a:stretch>
        </p:blipFill>
        <p:spPr/>
      </p:pic>
    </p:spTree>
    <p:extLst>
      <p:ext uri="{BB962C8B-B14F-4D97-AF65-F5344CB8AC3E}">
        <p14:creationId xmlns:p14="http://schemas.microsoft.com/office/powerpoint/2010/main" val="134618726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Reagan-Bush Era</a:t>
            </a:r>
            <a:br>
              <a:rPr lang="en-US" dirty="0" smtClean="0"/>
            </a:br>
            <a:r>
              <a:rPr lang="en-US" dirty="0" smtClean="0"/>
              <a:t>1981-1993</a:t>
            </a:r>
            <a:endParaRPr lang="en-US" dirty="0"/>
          </a:p>
        </p:txBody>
      </p:sp>
      <p:sp>
        <p:nvSpPr>
          <p:cNvPr id="4" name="Content Placeholder 3"/>
          <p:cNvSpPr>
            <a:spLocks noGrp="1"/>
          </p:cNvSpPr>
          <p:nvPr>
            <p:ph sz="half" idx="1"/>
          </p:nvPr>
        </p:nvSpPr>
        <p:spPr/>
        <p:txBody>
          <a:bodyPr>
            <a:normAutofit fontScale="40000" lnSpcReduction="20000"/>
          </a:bodyPr>
          <a:lstStyle/>
          <a:p>
            <a:pPr marL="0" indent="0">
              <a:buNone/>
            </a:pPr>
            <a:r>
              <a:rPr lang="en-US" dirty="0" smtClean="0"/>
              <a:t> In 1980, </a:t>
            </a:r>
            <a:r>
              <a:rPr lang="en-US" dirty="0" smtClean="0"/>
              <a:t>Republican </a:t>
            </a:r>
            <a:r>
              <a:rPr lang="en-US" dirty="0" smtClean="0"/>
              <a:t>Ronald Reagan won a landslide victory over President Jimmy Carter, and for the first time since the 1950s, the Republicans took over the U.S. Senate, though the Democrats still controlled the House of Representatives.</a:t>
            </a:r>
          </a:p>
          <a:p>
            <a:pPr marL="0" indent="0">
              <a:buNone/>
            </a:pPr>
            <a:r>
              <a:rPr lang="en-US" dirty="0"/>
              <a:t> </a:t>
            </a:r>
            <a:r>
              <a:rPr lang="en-US" dirty="0" smtClean="0"/>
              <a:t> In 1984, Reagan carried 49 states versus Democrat Walter Mondale, and won all eleven former Confederate States.</a:t>
            </a:r>
          </a:p>
          <a:p>
            <a:pPr marL="0" indent="0">
              <a:buNone/>
            </a:pPr>
            <a:r>
              <a:rPr lang="en-US" dirty="0"/>
              <a:t> </a:t>
            </a:r>
            <a:r>
              <a:rPr lang="en-US" dirty="0" smtClean="0"/>
              <a:t>  Already a conservative icon, Reagan’s presidency was oriented around a conservative agenda, albeit a nuanced and temperate conservative agenda. FDR’s New Deal, LBJ’s Great Society, and Civil Rights were left intact with only minor adjustments.  Outside of tax policy, one could argue that Reagan governed as a moderate conservative who avoided politically risky radicalism.</a:t>
            </a:r>
          </a:p>
          <a:p>
            <a:pPr marL="0" indent="0">
              <a:buNone/>
            </a:pPr>
            <a:r>
              <a:rPr lang="en-US" dirty="0"/>
              <a:t> </a:t>
            </a:r>
            <a:r>
              <a:rPr lang="en-US" dirty="0" smtClean="0"/>
              <a:t> In 1988, Vice President George H.W. Bush effectively portrayed his Democratic opponent, Michael Dukakis of Massachusetts, as an unpatriotic coddler of criminals who was too liberal for the American people. Bush’s campaign strategy was designed by Strom Thurmond protégé, Lee Atwater of South Carolina, and it worked mightily. Bush cruised to victory in 1988 with a campaign style that echoed that of 1928.</a:t>
            </a:r>
          </a:p>
          <a:p>
            <a:pPr marL="0" indent="0">
              <a:buNone/>
            </a:pPr>
            <a:r>
              <a:rPr lang="en-US" dirty="0"/>
              <a:t> </a:t>
            </a:r>
            <a:r>
              <a:rPr lang="en-US" dirty="0" smtClean="0"/>
              <a:t>   But unlike Reagan, Bush was never beloved by conservatives, and during his presidency, Bush’s moderation was never overlooked as Reagan’s had been. When Bush broke his promise not to raise taxes, he lost credibility with his conservative base.  </a:t>
            </a:r>
            <a:r>
              <a:rPr lang="en-US" dirty="0" smtClean="0"/>
              <a:t>As the economy tanked in 1991-92, Bush became politically vulnerable. In 1992, he lost to a Democratic southerner, Governor Bill Clinton of Arkansas</a:t>
            </a:r>
            <a:endParaRPr lang="en-US" dirty="0"/>
          </a:p>
        </p:txBody>
      </p:sp>
      <p:pic>
        <p:nvPicPr>
          <p:cNvPr id="6" name="Content Placeholder 5" descr="reagan-bush2.jpg"/>
          <p:cNvPicPr>
            <a:picLocks noGrp="1" noChangeAspect="1"/>
          </p:cNvPicPr>
          <p:nvPr>
            <p:ph sz="half" idx="2"/>
          </p:nvPr>
        </p:nvPicPr>
        <p:blipFill>
          <a:blip r:embed="rId2">
            <a:extLst>
              <a:ext uri="{28A0092B-C50C-407E-A947-70E740481C1C}">
                <a14:useLocalDpi xmlns:a14="http://schemas.microsoft.com/office/drawing/2010/main" val="0"/>
              </a:ext>
            </a:extLst>
          </a:blip>
          <a:srcRect l="8316" r="8316"/>
          <a:stretch>
            <a:fillRect/>
          </a:stretch>
        </p:blipFill>
        <p:spPr/>
      </p:pic>
    </p:spTree>
    <p:extLst>
      <p:ext uri="{BB962C8B-B14F-4D97-AF65-F5344CB8AC3E}">
        <p14:creationId xmlns:p14="http://schemas.microsoft.com/office/powerpoint/2010/main" val="363449778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Bill Clinton Presidency:</a:t>
            </a:r>
            <a:br>
              <a:rPr lang="en-US" dirty="0" smtClean="0"/>
            </a:br>
            <a:r>
              <a:rPr lang="en-US" dirty="0" smtClean="0"/>
              <a:t>January 1993 to January 2001</a:t>
            </a:r>
            <a:endParaRPr lang="en-US" dirty="0"/>
          </a:p>
        </p:txBody>
      </p:sp>
      <p:sp>
        <p:nvSpPr>
          <p:cNvPr id="3" name="Content Placeholder 2"/>
          <p:cNvSpPr>
            <a:spLocks noGrp="1"/>
          </p:cNvSpPr>
          <p:nvPr>
            <p:ph sz="half" idx="1"/>
          </p:nvPr>
        </p:nvSpPr>
        <p:spPr/>
        <p:txBody>
          <a:bodyPr>
            <a:normAutofit fontScale="47500" lnSpcReduction="20000"/>
          </a:bodyPr>
          <a:lstStyle/>
          <a:p>
            <a:pPr marL="0" indent="0">
              <a:buNone/>
            </a:pPr>
            <a:r>
              <a:rPr lang="en-US" dirty="0" smtClean="0"/>
              <a:t> In 1992, despite personal scandal and an anti-war counter-culture background, Democratic governor Bill Clinton of Arkansas won the Democratic nomination for president and later defeated President George H.W. Bush in the general election.</a:t>
            </a:r>
          </a:p>
          <a:p>
            <a:pPr marL="0" indent="0">
              <a:buNone/>
            </a:pPr>
            <a:r>
              <a:rPr lang="en-US" dirty="0"/>
              <a:t> </a:t>
            </a:r>
            <a:r>
              <a:rPr lang="en-US" dirty="0" smtClean="0"/>
              <a:t>  At the 1992 Republican Convention in Houston, conservative activist Pat Buchanan declared, to roaring approval, that the U.S. was in the midst of a culture war for the soul of America. He furthered that George H.W. Bush was on one side of the war, and Bill Clinton was on the other. For the rest of the 1992 campaign, the Republicans continued to play on these culture war themes, though in the end, Clinton and the Democrats prevailed.</a:t>
            </a:r>
          </a:p>
          <a:p>
            <a:pPr marL="0" indent="0">
              <a:buNone/>
            </a:pPr>
            <a:r>
              <a:rPr lang="en-US" dirty="0"/>
              <a:t> </a:t>
            </a:r>
            <a:r>
              <a:rPr lang="en-US" dirty="0" smtClean="0"/>
              <a:t>  During Clinton’s two-term presidency, much of America’s political battles were played out in terms of the Culture War.  In 1998, Clinton became ensnared in a sexual scandal. The ensuing battle was carried out, at least among the Republicans, as something of a religious crusade. At one juncture, Republican congressman Tom DeLay of Texas painted the issue of Clinton’s scandal as a matter of defending the concept of absolute truth. </a:t>
            </a:r>
            <a:r>
              <a:rPr lang="en-US" dirty="0" smtClean="0"/>
              <a:t>The Clinton culture wars climaxed with his impeachment by the Republican-dominated House of Representatives in December 1998. The Senate, however, failed to convict, and Clinton remained president and served the rest of his second term.</a:t>
            </a:r>
            <a:endParaRPr lang="en-US" dirty="0"/>
          </a:p>
        </p:txBody>
      </p:sp>
      <p:pic>
        <p:nvPicPr>
          <p:cNvPr id="5" name="Content Placeholder 4" descr="220px-Bill_Clinton.jpg"/>
          <p:cNvPicPr>
            <a:picLocks noGrp="1" noChangeAspect="1"/>
          </p:cNvPicPr>
          <p:nvPr>
            <p:ph sz="half" idx="2"/>
          </p:nvPr>
        </p:nvPicPr>
        <p:blipFill>
          <a:blip r:embed="rId2">
            <a:extLst>
              <a:ext uri="{28A0092B-C50C-407E-A947-70E740481C1C}">
                <a14:useLocalDpi xmlns:a14="http://schemas.microsoft.com/office/drawing/2010/main" val="0"/>
              </a:ext>
            </a:extLst>
          </a:blip>
          <a:srcRect t="7047" b="7047"/>
          <a:stretch>
            <a:fillRect/>
          </a:stretch>
        </p:blipFill>
        <p:spPr/>
      </p:pic>
    </p:spTree>
    <p:extLst>
      <p:ext uri="{BB962C8B-B14F-4D97-AF65-F5344CB8AC3E}">
        <p14:creationId xmlns:p14="http://schemas.microsoft.com/office/powerpoint/2010/main" val="1290462033"/>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Rise of Newt:</a:t>
            </a:r>
            <a:br>
              <a:rPr lang="en-US" dirty="0" smtClean="0"/>
            </a:br>
            <a:r>
              <a:rPr lang="en-US" dirty="0" smtClean="0"/>
              <a:t>Southern Republicans in the 1990s</a:t>
            </a:r>
            <a:endParaRPr lang="en-US" dirty="0"/>
          </a:p>
        </p:txBody>
      </p:sp>
      <p:sp>
        <p:nvSpPr>
          <p:cNvPr id="4" name="Content Placeholder 3"/>
          <p:cNvSpPr>
            <a:spLocks noGrp="1"/>
          </p:cNvSpPr>
          <p:nvPr>
            <p:ph sz="half" idx="1"/>
          </p:nvPr>
        </p:nvSpPr>
        <p:spPr/>
        <p:txBody>
          <a:bodyPr>
            <a:normAutofit fontScale="47500" lnSpcReduction="20000"/>
          </a:bodyPr>
          <a:lstStyle/>
          <a:p>
            <a:pPr marL="0" indent="0">
              <a:buNone/>
            </a:pPr>
            <a:r>
              <a:rPr lang="en-US" dirty="0" smtClean="0"/>
              <a:t>  In 1994, Republican Representative Newt Gingrich of Georgia led a Republican takeover of the House of Representatives, a body controlled by the Democrats since 1955. The Republicans also took over the U.S. Senate, and thus controlled Congress for six years while Bill Clinton was President.</a:t>
            </a:r>
          </a:p>
          <a:p>
            <a:pPr marL="0" indent="0">
              <a:buNone/>
            </a:pPr>
            <a:r>
              <a:rPr lang="en-US" dirty="0"/>
              <a:t> </a:t>
            </a:r>
            <a:r>
              <a:rPr lang="en-US" dirty="0" smtClean="0"/>
              <a:t>  In 1995 Gingrich became Speaker of the House. Later, Senator Trent Lott of Mississippi became the Senate Majority Leader, thus ensuring for the Republicans that Congress would be lead by conservative Republican from the South.</a:t>
            </a:r>
          </a:p>
          <a:p>
            <a:pPr marL="0" indent="0">
              <a:buNone/>
            </a:pPr>
            <a:r>
              <a:rPr lang="en-US" dirty="0"/>
              <a:t> </a:t>
            </a:r>
            <a:r>
              <a:rPr lang="en-US" dirty="0" smtClean="0"/>
              <a:t>  In 1994, Gingrich and his fellow congressional Republicans ran an effective campaign in labeling the Democrats as being morally unfit to lead the country.  In particular, Gingrich and company capitalized on cultural resentments of white voters (particularly white Southern voters), and Gingrich proved particularly skillful as portraying Bill Clinton and the Democrats as being on the wrong side of a larger culture war.  </a:t>
            </a:r>
            <a:endParaRPr lang="en-US" dirty="0"/>
          </a:p>
          <a:p>
            <a:pPr marL="0" indent="0">
              <a:buNone/>
            </a:pPr>
            <a:r>
              <a:rPr lang="en-US" dirty="0" smtClean="0"/>
              <a:t>   Though Gingrich himself was ousted as Speaker in the wake of the 1998 elections, the Republicans maintained control of the House of Representatives for 12 years, until losing th</a:t>
            </a:r>
            <a:r>
              <a:rPr lang="en-US" dirty="0" smtClean="0"/>
              <a:t>e midterm elections of 2006.  </a:t>
            </a:r>
            <a:endParaRPr lang="en-US" dirty="0"/>
          </a:p>
          <a:p>
            <a:pPr marL="0" indent="0">
              <a:buNone/>
            </a:pPr>
            <a:r>
              <a:rPr lang="en-US" dirty="0" smtClean="0"/>
              <a:t>   To this day, much of Republican representation in the House of Representatives is firmly rooted in conservative white-majority districts in the South.</a:t>
            </a:r>
            <a:endParaRPr lang="en-US" dirty="0"/>
          </a:p>
        </p:txBody>
      </p:sp>
      <p:pic>
        <p:nvPicPr>
          <p:cNvPr id="6" name="Content Placeholder 5" descr="PHO-10Apr21-218930.jpg"/>
          <p:cNvPicPr>
            <a:picLocks noGrp="1" noChangeAspect="1"/>
          </p:cNvPicPr>
          <p:nvPr>
            <p:ph sz="half" idx="2"/>
          </p:nvPr>
        </p:nvPicPr>
        <p:blipFill>
          <a:blip r:embed="rId2">
            <a:extLst>
              <a:ext uri="{28A0092B-C50C-407E-A947-70E740481C1C}">
                <a14:useLocalDpi xmlns:a14="http://schemas.microsoft.com/office/drawing/2010/main" val="0"/>
              </a:ext>
            </a:extLst>
          </a:blip>
          <a:srcRect t="-30593" b="-30593"/>
          <a:stretch>
            <a:fillRect/>
          </a:stretch>
        </p:blipFill>
        <p:spPr/>
      </p:pic>
    </p:spTree>
    <p:extLst>
      <p:ext uri="{BB962C8B-B14F-4D97-AF65-F5344CB8AC3E}">
        <p14:creationId xmlns:p14="http://schemas.microsoft.com/office/powerpoint/2010/main" val="636946070"/>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t>24. In 1960, 1964, and 1968 presidential elections, what became of the so-called Solid South?</a:t>
            </a:r>
          </a:p>
          <a:p>
            <a:r>
              <a:rPr lang="en-US" dirty="0" smtClean="0"/>
              <a:t>In 1960, Florida, Tennessee, and Virginia went Republican while Mississippi went to an unofficial candidate as a protest vote. Alabama did something similar…but it’s complicated</a:t>
            </a:r>
          </a:p>
          <a:p>
            <a:r>
              <a:rPr lang="en-US" dirty="0" smtClean="0"/>
              <a:t>In 1964, the conservative Republican candidate, Barry Goldwater, won only 6 states total…but 5 of his wins were in the Deep South, those being Alabama, Louisiana, Mississippi, Georgia, and South Carolina</a:t>
            </a:r>
          </a:p>
          <a:p>
            <a:r>
              <a:rPr lang="en-US" dirty="0" smtClean="0"/>
              <a:t>In 1968, the Democrats only carried one former Confederate state, that being Texas. Republican Richard Nixon carried Tennessee, Florida, South Carolina, North Carolina, and Virginia.  Independent George Wallace of Alabama carried Alabama, Arkansas, Georgia, Louisiana, and Mississippi</a:t>
            </a:r>
            <a:endParaRPr lang="en-US" dirty="0"/>
          </a:p>
        </p:txBody>
      </p:sp>
    </p:spTree>
    <p:extLst>
      <p:ext uri="{BB962C8B-B14F-4D97-AF65-F5344CB8AC3E}">
        <p14:creationId xmlns:p14="http://schemas.microsoft.com/office/powerpoint/2010/main" val="307906519"/>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25. In 1972, Republican President Richard Nixon carried how many of the eleven former Confederate States?</a:t>
            </a:r>
          </a:p>
          <a:p>
            <a:r>
              <a:rPr lang="en-US" dirty="0" smtClean="0"/>
              <a:t>Nixon carried all eleven in 1972</a:t>
            </a:r>
          </a:p>
          <a:p>
            <a:r>
              <a:rPr lang="en-US" dirty="0" smtClean="0"/>
              <a:t>The Solid South for the Democratic Party was dead</a:t>
            </a:r>
          </a:p>
          <a:p>
            <a:pPr marL="0" indent="0">
              <a:buNone/>
            </a:pPr>
            <a:endParaRPr lang="en-US" dirty="0" smtClean="0"/>
          </a:p>
          <a:p>
            <a:pPr marL="0" indent="0">
              <a:buNone/>
            </a:pPr>
            <a:r>
              <a:rPr lang="en-US" dirty="0" smtClean="0"/>
              <a:t>26. Beginning in 1972 has Dixie been a Solid South for the Republican Party?</a:t>
            </a:r>
          </a:p>
          <a:p>
            <a:r>
              <a:rPr lang="en-US" dirty="0" smtClean="0"/>
              <a:t>Yes…for the most part…with a few exceptions</a:t>
            </a:r>
          </a:p>
          <a:p>
            <a:r>
              <a:rPr lang="en-US" dirty="0" smtClean="0"/>
              <a:t>But in general, the former Confederate States of America belonged to the Republican Party by the early 21</a:t>
            </a:r>
            <a:r>
              <a:rPr lang="en-US" baseline="30000" dirty="0" smtClean="0"/>
              <a:t>st</a:t>
            </a:r>
            <a:r>
              <a:rPr lang="en-US" dirty="0" smtClean="0"/>
              <a:t> century.</a:t>
            </a:r>
          </a:p>
          <a:p>
            <a:r>
              <a:rPr lang="en-US" dirty="0" smtClean="0"/>
              <a:t>In 2000 and 2004, Republican George W. Bush of Texas won every former Confederate state each time he ran.</a:t>
            </a:r>
          </a:p>
          <a:p>
            <a:r>
              <a:rPr lang="en-US" dirty="0" smtClean="0"/>
              <a:t>In 2008, Republican John McCain, in an overall losing effort, carried every former Confederate State except Florida, Virginia, and North Carolina</a:t>
            </a:r>
          </a:p>
          <a:p>
            <a:pPr marL="0" indent="0">
              <a:buNone/>
            </a:pPr>
            <a:endParaRPr lang="en-US" dirty="0"/>
          </a:p>
        </p:txBody>
      </p:sp>
    </p:spTree>
    <p:extLst>
      <p:ext uri="{BB962C8B-B14F-4D97-AF65-F5344CB8AC3E}">
        <p14:creationId xmlns:p14="http://schemas.microsoft.com/office/powerpoint/2010/main" val="4174887679"/>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Age of </a:t>
            </a:r>
            <a:r>
              <a:rPr lang="en-US" dirty="0" err="1" smtClean="0"/>
              <a:t>Dubya</a:t>
            </a:r>
            <a:r>
              <a:rPr lang="en-US" dirty="0" smtClean="0"/>
              <a:t/>
            </a:r>
            <a:br>
              <a:rPr lang="en-US" dirty="0" smtClean="0"/>
            </a:br>
            <a:r>
              <a:rPr lang="en-US" dirty="0" smtClean="0"/>
              <a:t>2001-2009</a:t>
            </a:r>
            <a:endParaRPr lang="en-US" dirty="0"/>
          </a:p>
        </p:txBody>
      </p:sp>
      <p:sp>
        <p:nvSpPr>
          <p:cNvPr id="4" name="Content Placeholder 3"/>
          <p:cNvSpPr>
            <a:spLocks noGrp="1"/>
          </p:cNvSpPr>
          <p:nvPr>
            <p:ph sz="half" idx="1"/>
          </p:nvPr>
        </p:nvSpPr>
        <p:spPr/>
        <p:txBody>
          <a:bodyPr>
            <a:normAutofit fontScale="47500" lnSpcReduction="20000"/>
          </a:bodyPr>
          <a:lstStyle/>
          <a:p>
            <a:pPr marL="0" indent="0">
              <a:buNone/>
            </a:pPr>
            <a:r>
              <a:rPr lang="en-US" dirty="0" smtClean="0"/>
              <a:t> Though the presidential elections of 2000 and 2004 were razor-thin, George W. Bush of Texas proved to be a very popular candidate among conservatives, particularly those in the South.  In both 2000 and 2004, Bush carried each of the former Confederate States (though 2000 Florida is still disputed).</a:t>
            </a:r>
          </a:p>
          <a:p>
            <a:pPr marL="0" indent="0">
              <a:buNone/>
            </a:pPr>
            <a:r>
              <a:rPr lang="en-US" dirty="0"/>
              <a:t> </a:t>
            </a:r>
            <a:r>
              <a:rPr lang="en-US" dirty="0" smtClean="0"/>
              <a:t>  As a candidate, and as president, Bush consistently invoked conservative culture war themes, and proved very effective at portraying his Democratic opponents as being unpatriotic, and even un-American.  During the Bush years, the term </a:t>
            </a:r>
            <a:r>
              <a:rPr lang="en-US" i="1" dirty="0" smtClean="0"/>
              <a:t>liberal</a:t>
            </a:r>
            <a:r>
              <a:rPr lang="en-US" dirty="0" smtClean="0"/>
              <a:t> increasingly became a term of derision.</a:t>
            </a:r>
          </a:p>
          <a:p>
            <a:pPr marL="0" indent="0">
              <a:buNone/>
            </a:pPr>
            <a:r>
              <a:rPr lang="en-US" dirty="0"/>
              <a:t> </a:t>
            </a:r>
            <a:r>
              <a:rPr lang="en-US" dirty="0" smtClean="0"/>
              <a:t>  In the wake of the September 11, 2001 Al Qaeda terrorist attacks on New York City and Washington, D.C., Bush wedded his “War on Terrorism” with the American culture war. The strategy paid political gold for the Republicans. The Republicans re-took the Senate in 2002, and Bush won re-election in 2004.</a:t>
            </a:r>
          </a:p>
          <a:p>
            <a:pPr marL="0" indent="0">
              <a:buNone/>
            </a:pPr>
            <a:r>
              <a:rPr lang="en-US" dirty="0"/>
              <a:t> </a:t>
            </a:r>
            <a:r>
              <a:rPr lang="en-US" dirty="0" smtClean="0"/>
              <a:t>  But Bush-style conservatism reached its high water mark in 2004. By 2006, the Iraq War had descended into a quagmire, and in 2008, the U.S. economy collapsed. Like Herbert Hoover (the winner in 1928), Bush became a political Dead-Man-Walking in the final months of his presidency.  Unlike Hoover in 1932, however, John McCain (the Republican nominee in 2008) had to pay the price of Bush’s political demise.</a:t>
            </a:r>
            <a:endParaRPr lang="en-US" dirty="0"/>
          </a:p>
        </p:txBody>
      </p:sp>
      <p:pic>
        <p:nvPicPr>
          <p:cNvPr id="6" name="Content Placeholder 5" descr="George-W.-Bush-www.abc.net_.au_.jpg"/>
          <p:cNvPicPr>
            <a:picLocks noGrp="1" noChangeAspect="1"/>
          </p:cNvPicPr>
          <p:nvPr>
            <p:ph sz="half" idx="2"/>
          </p:nvPr>
        </p:nvPicPr>
        <p:blipFill>
          <a:blip r:embed="rId2">
            <a:extLst>
              <a:ext uri="{28A0092B-C50C-407E-A947-70E740481C1C}">
                <a14:useLocalDpi xmlns:a14="http://schemas.microsoft.com/office/drawing/2010/main" val="0"/>
              </a:ext>
            </a:extLst>
          </a:blip>
          <a:srcRect l="6234" r="6234"/>
          <a:stretch>
            <a:fillRect/>
          </a:stretch>
        </p:blipFill>
        <p:spPr/>
      </p:pic>
    </p:spTree>
    <p:extLst>
      <p:ext uri="{BB962C8B-B14F-4D97-AF65-F5344CB8AC3E}">
        <p14:creationId xmlns:p14="http://schemas.microsoft.com/office/powerpoint/2010/main" val="345324298"/>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1928 and 2008</a:t>
            </a:r>
            <a:br>
              <a:rPr lang="en-US" dirty="0" smtClean="0"/>
            </a:br>
            <a:r>
              <a:rPr lang="en-US" dirty="0" smtClean="0"/>
              <a:t>Culture Wars with Different Results</a:t>
            </a:r>
            <a:endParaRPr lang="en-US" dirty="0"/>
          </a:p>
        </p:txBody>
      </p:sp>
      <p:sp>
        <p:nvSpPr>
          <p:cNvPr id="5" name="Content Placeholder 4"/>
          <p:cNvSpPr>
            <a:spLocks noGrp="1"/>
          </p:cNvSpPr>
          <p:nvPr>
            <p:ph sz="half" idx="1"/>
          </p:nvPr>
        </p:nvSpPr>
        <p:spPr/>
        <p:txBody>
          <a:bodyPr>
            <a:normAutofit fontScale="62500" lnSpcReduction="20000"/>
          </a:bodyPr>
          <a:lstStyle/>
          <a:p>
            <a:pPr marL="0" indent="0">
              <a:buNone/>
            </a:pPr>
            <a:r>
              <a:rPr lang="en-US" dirty="0" smtClean="0"/>
              <a:t>   In 2008, the Democratic Party nominated Senator Barack Obama of Illinois as its presidential nominee, and Senator Joe Biden of Delaware as Vice President. The Republicans nominated Senator John McCain of Arizona for president  and Governor Sarah Palin of Alaska as vice president.</a:t>
            </a:r>
          </a:p>
          <a:p>
            <a:pPr marL="0" indent="0">
              <a:buNone/>
            </a:pPr>
            <a:r>
              <a:rPr lang="en-US" dirty="0"/>
              <a:t> </a:t>
            </a:r>
            <a:r>
              <a:rPr lang="en-US" dirty="0" smtClean="0"/>
              <a:t>  In 2008, the Republicans sort of returned to the 1928 election strategy of portraying the Democratic nominee as un-American.  This time, eighty years later, the results were different. The Obama-Biden ticket won 29 states and 365 electoral votes, a surplus of 95 more than he needed.</a:t>
            </a:r>
            <a:endParaRPr lang="en-US" dirty="0"/>
          </a:p>
        </p:txBody>
      </p:sp>
      <p:pic>
        <p:nvPicPr>
          <p:cNvPr id="7" name="Content Placeholder 6" descr="obama35_16955781.jpg"/>
          <p:cNvPicPr>
            <a:picLocks noGrp="1" noChangeAspect="1"/>
          </p:cNvPicPr>
          <p:nvPr>
            <p:ph sz="half" idx="2"/>
          </p:nvPr>
        </p:nvPicPr>
        <p:blipFill>
          <a:blip r:embed="rId2">
            <a:extLst>
              <a:ext uri="{28A0092B-C50C-407E-A947-70E740481C1C}">
                <a14:useLocalDpi xmlns:a14="http://schemas.microsoft.com/office/drawing/2010/main" val="0"/>
              </a:ext>
            </a:extLst>
          </a:blip>
          <a:srcRect t="-32673" b="-32673"/>
          <a:stretch>
            <a:fillRect/>
          </a:stretch>
        </p:blipFill>
        <p:spPr/>
      </p:pic>
    </p:spTree>
    <p:extLst>
      <p:ext uri="{BB962C8B-B14F-4D97-AF65-F5344CB8AC3E}">
        <p14:creationId xmlns:p14="http://schemas.microsoft.com/office/powerpoint/2010/main" val="2321510604"/>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Age of Obama and the Dawn of the Tea Party</a:t>
            </a:r>
            <a:endParaRPr lang="en-US" dirty="0"/>
          </a:p>
        </p:txBody>
      </p:sp>
      <p:sp>
        <p:nvSpPr>
          <p:cNvPr id="4" name="Content Placeholder 3"/>
          <p:cNvSpPr>
            <a:spLocks noGrp="1"/>
          </p:cNvSpPr>
          <p:nvPr>
            <p:ph sz="half" idx="1"/>
          </p:nvPr>
        </p:nvSpPr>
        <p:spPr/>
        <p:txBody>
          <a:bodyPr>
            <a:normAutofit fontScale="70000" lnSpcReduction="20000"/>
          </a:bodyPr>
          <a:lstStyle/>
          <a:p>
            <a:pPr marL="0" indent="0">
              <a:buNone/>
            </a:pPr>
            <a:r>
              <a:rPr lang="en-US" dirty="0" smtClean="0"/>
              <a:t>   Elected by a comfortable margin in 2008, Barack Obama became the first African-American president on January 20, 2009. Obama’s victory came roughly 80 years after Al Smith’s 1928 defeat.</a:t>
            </a:r>
          </a:p>
          <a:p>
            <a:pPr marL="0" indent="0">
              <a:buNone/>
            </a:pPr>
            <a:r>
              <a:rPr lang="en-US" dirty="0"/>
              <a:t> </a:t>
            </a:r>
            <a:r>
              <a:rPr lang="en-US" dirty="0" smtClean="0"/>
              <a:t>  But within months, conservative Republican backlash intensified into a movement that became known as the Tea Party. An overwhelmingly white conservative movement, this loosely-associated movement possessed a family resemblance to the </a:t>
            </a:r>
            <a:r>
              <a:rPr lang="en-US" i="1" dirty="0" smtClean="0"/>
              <a:t>100% Americanism </a:t>
            </a:r>
            <a:r>
              <a:rPr lang="en-US" dirty="0" smtClean="0"/>
              <a:t>movements of the 1920s. </a:t>
            </a:r>
            <a:endParaRPr lang="en-US" dirty="0"/>
          </a:p>
        </p:txBody>
      </p:sp>
      <p:pic>
        <p:nvPicPr>
          <p:cNvPr id="6" name="Content Placeholder 5" descr="20090912TeaParty05.jpg"/>
          <p:cNvPicPr>
            <a:picLocks noGrp="1" noChangeAspect="1"/>
          </p:cNvPicPr>
          <p:nvPr>
            <p:ph sz="half" idx="2"/>
          </p:nvPr>
        </p:nvPicPr>
        <p:blipFill>
          <a:blip r:embed="rId2">
            <a:extLst>
              <a:ext uri="{28A0092B-C50C-407E-A947-70E740481C1C}">
                <a14:useLocalDpi xmlns:a14="http://schemas.microsoft.com/office/drawing/2010/main" val="0"/>
              </a:ext>
            </a:extLst>
          </a:blip>
          <a:srcRect t="7948" b="7948"/>
          <a:stretch>
            <a:fillRect/>
          </a:stretch>
        </p:blipFill>
        <p:spPr/>
      </p:pic>
    </p:spTree>
    <p:extLst>
      <p:ext uri="{BB962C8B-B14F-4D97-AF65-F5344CB8AC3E}">
        <p14:creationId xmlns:p14="http://schemas.microsoft.com/office/powerpoint/2010/main" val="409485107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2. Who won the Presidential election of 1920?</a:t>
            </a:r>
          </a:p>
          <a:p>
            <a:r>
              <a:rPr lang="en-US" dirty="0" smtClean="0"/>
              <a:t>Warren G. Harding, a Republican from Ohio</a:t>
            </a:r>
          </a:p>
          <a:p>
            <a:pPr marL="0" indent="0">
              <a:buNone/>
            </a:pPr>
            <a:endParaRPr lang="en-US" dirty="0"/>
          </a:p>
          <a:p>
            <a:pPr marL="0" indent="0">
              <a:buNone/>
            </a:pPr>
            <a:r>
              <a:rPr lang="en-US" dirty="0" smtClean="0"/>
              <a:t>3. During the 1920 campaign, what did Harding promise to bring back to America, in the wake of the Woodrow Wilson (a Democrat) years?</a:t>
            </a:r>
          </a:p>
          <a:p>
            <a:r>
              <a:rPr lang="en-US" i="1" dirty="0" smtClean="0"/>
              <a:t>“Normalcy”</a:t>
            </a:r>
            <a:endParaRPr lang="en-US" i="1" dirty="0"/>
          </a:p>
        </p:txBody>
      </p:sp>
    </p:spTree>
    <p:extLst>
      <p:ext uri="{BB962C8B-B14F-4D97-AF65-F5344CB8AC3E}">
        <p14:creationId xmlns:p14="http://schemas.microsoft.com/office/powerpoint/2010/main" val="2299200426"/>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Continued Culture War and Barack Obama’s </a:t>
            </a:r>
            <a:r>
              <a:rPr lang="en-US" i="1" dirty="0" smtClean="0"/>
              <a:t>Otherness</a:t>
            </a:r>
            <a:endParaRPr lang="en-US" dirty="0"/>
          </a:p>
        </p:txBody>
      </p:sp>
      <p:sp>
        <p:nvSpPr>
          <p:cNvPr id="5" name="Content Placeholder 4"/>
          <p:cNvSpPr>
            <a:spLocks noGrp="1"/>
          </p:cNvSpPr>
          <p:nvPr>
            <p:ph sz="half" idx="1"/>
          </p:nvPr>
        </p:nvSpPr>
        <p:spPr/>
        <p:txBody>
          <a:bodyPr>
            <a:normAutofit fontScale="62500" lnSpcReduction="20000"/>
          </a:bodyPr>
          <a:lstStyle/>
          <a:p>
            <a:pPr marL="0" indent="0">
              <a:buNone/>
            </a:pPr>
            <a:r>
              <a:rPr lang="en-US" dirty="0" smtClean="0"/>
              <a:t>   When Senator Barack Obama became the Democratic presidential nominee in 2008, many conservatives responded that Obama was </a:t>
            </a:r>
            <a:r>
              <a:rPr lang="en-US" i="1" dirty="0" smtClean="0"/>
              <a:t>un-American</a:t>
            </a:r>
            <a:r>
              <a:rPr lang="en-US" dirty="0" smtClean="0"/>
              <a:t> and </a:t>
            </a:r>
            <a:r>
              <a:rPr lang="en-US" i="1" dirty="0" smtClean="0"/>
              <a:t>subversive.</a:t>
            </a:r>
            <a:r>
              <a:rPr lang="en-US" dirty="0" smtClean="0"/>
              <a:t> Some even questioned as to whether Obama was really born in America at all. Later, he felt compelled to release his birth certificate to prove his citizenship</a:t>
            </a:r>
          </a:p>
          <a:p>
            <a:pPr marL="0" indent="0">
              <a:buNone/>
            </a:pPr>
            <a:r>
              <a:rPr lang="en-US" dirty="0"/>
              <a:t> </a:t>
            </a:r>
            <a:r>
              <a:rPr lang="en-US" dirty="0" smtClean="0"/>
              <a:t>  In many respects, the Obama’s enemies utilized similar tactics as did the opponents of Al Smith in 1928. As of 2012, the culture wars continue, with presidential elections being oriented along the lines drawn in liberal-conservative lines. </a:t>
            </a:r>
          </a:p>
          <a:p>
            <a:pPr marL="0" indent="0">
              <a:buNone/>
            </a:pPr>
            <a:r>
              <a:rPr lang="en-US" dirty="0"/>
              <a:t> </a:t>
            </a:r>
            <a:r>
              <a:rPr lang="en-US" dirty="0" smtClean="0"/>
              <a:t>  And in that sense, 1928 should be seen as a dividing point in the political history of the two major political parties.</a:t>
            </a:r>
            <a:endParaRPr lang="en-US" dirty="0"/>
          </a:p>
        </p:txBody>
      </p:sp>
      <p:pic>
        <p:nvPicPr>
          <p:cNvPr id="7" name="Content Placeholder 6" descr="longform.jpg"/>
          <p:cNvPicPr>
            <a:picLocks noGrp="1" noChangeAspect="1"/>
          </p:cNvPicPr>
          <p:nvPr>
            <p:ph sz="half" idx="2"/>
          </p:nvPr>
        </p:nvPicPr>
        <p:blipFill>
          <a:blip r:embed="rId2">
            <a:extLst>
              <a:ext uri="{28A0092B-C50C-407E-A947-70E740481C1C}">
                <a14:useLocalDpi xmlns:a14="http://schemas.microsoft.com/office/drawing/2010/main" val="0"/>
              </a:ext>
            </a:extLst>
          </a:blip>
          <a:srcRect l="12341" r="12341"/>
          <a:stretch>
            <a:fillRect/>
          </a:stretch>
        </p:blipFill>
        <p:spPr/>
      </p:pic>
    </p:spTree>
    <p:extLst>
      <p:ext uri="{BB962C8B-B14F-4D97-AF65-F5344CB8AC3E}">
        <p14:creationId xmlns:p14="http://schemas.microsoft.com/office/powerpoint/2010/main" val="113389471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The </a:t>
            </a:r>
            <a:r>
              <a:rPr lang="en-US" i="1" dirty="0" smtClean="0"/>
              <a:t>1928 Thread</a:t>
            </a:r>
            <a:r>
              <a:rPr lang="en-US" dirty="0" smtClean="0"/>
              <a:t> in U.S. Politics, </a:t>
            </a:r>
            <a:br>
              <a:rPr lang="en-US" dirty="0" smtClean="0"/>
            </a:br>
            <a:r>
              <a:rPr lang="en-US" dirty="0" smtClean="0"/>
              <a:t>1928-Present</a:t>
            </a:r>
            <a:endParaRPr lang="en-US" dirty="0"/>
          </a:p>
        </p:txBody>
      </p:sp>
      <p:pic>
        <p:nvPicPr>
          <p:cNvPr id="9" name="Content Placeholder 8" descr="!B9O7(7g!mk~$(KGrHqF,!k8Ey+jC1QYGBM5Lr9f,qQ~~_35.JPG"/>
          <p:cNvPicPr>
            <a:picLocks noGrp="1" noChangeAspect="1"/>
          </p:cNvPicPr>
          <p:nvPr>
            <p:ph sz="half" idx="1"/>
          </p:nvPr>
        </p:nvPicPr>
        <p:blipFill>
          <a:blip r:embed="rId2">
            <a:extLst>
              <a:ext uri="{28A0092B-C50C-407E-A947-70E740481C1C}">
                <a14:useLocalDpi xmlns:a14="http://schemas.microsoft.com/office/drawing/2010/main" val="0"/>
              </a:ext>
            </a:extLst>
          </a:blip>
          <a:srcRect l="-14290" r="-14290"/>
          <a:stretch>
            <a:fillRect/>
          </a:stretch>
        </p:blipFill>
        <p:spPr>
          <a:xfrm>
            <a:off x="457200" y="1600200"/>
            <a:ext cx="3114675" cy="2034769"/>
          </a:xfrm>
        </p:spPr>
      </p:pic>
      <p:pic>
        <p:nvPicPr>
          <p:cNvPr id="10" name="Content Placeholder 9" descr="image0011-637x364.jpg"/>
          <p:cNvPicPr>
            <a:picLocks noGrp="1" noChangeAspect="1"/>
          </p:cNvPicPr>
          <p:nvPr>
            <p:ph sz="half" idx="2"/>
          </p:nvPr>
        </p:nvPicPr>
        <p:blipFill>
          <a:blip r:embed="rId3">
            <a:extLst>
              <a:ext uri="{28A0092B-C50C-407E-A947-70E740481C1C}">
                <a14:useLocalDpi xmlns:a14="http://schemas.microsoft.com/office/drawing/2010/main" val="0"/>
              </a:ext>
            </a:extLst>
          </a:blip>
          <a:srcRect l="9657" r="9657"/>
          <a:stretch>
            <a:fillRect/>
          </a:stretch>
        </p:blipFill>
        <p:spPr>
          <a:xfrm>
            <a:off x="5029201" y="1600200"/>
            <a:ext cx="2876550" cy="2037201"/>
          </a:xfrm>
        </p:spPr>
      </p:pic>
      <p:sp>
        <p:nvSpPr>
          <p:cNvPr id="15" name="TextBox 14"/>
          <p:cNvSpPr txBox="1"/>
          <p:nvPr/>
        </p:nvSpPr>
        <p:spPr>
          <a:xfrm>
            <a:off x="1128971" y="3879729"/>
            <a:ext cx="7800459" cy="2862323"/>
          </a:xfrm>
          <a:prstGeom prst="rect">
            <a:avLst/>
          </a:prstGeom>
          <a:noFill/>
        </p:spPr>
        <p:txBody>
          <a:bodyPr wrap="square" rtlCol="0">
            <a:spAutoFit/>
          </a:bodyPr>
          <a:lstStyle/>
          <a:p>
            <a:r>
              <a:rPr lang="en-US" dirty="0" smtClean="0"/>
              <a:t>Since 1928, national American politics, particularly presidential politics, have often become oriented around liberal-conservative culture wars. And in that sense, the presidential election of 1928 launched an important juncture in the history of American presidential campaigns. For the first time, in significant numbers, the Democratic nominee was widely perceived as being the wrong side of a larger culture war, and was seen in such a was as being </a:t>
            </a:r>
            <a:r>
              <a:rPr lang="en-US" i="1" dirty="0" smtClean="0"/>
              <a:t>un-American</a:t>
            </a:r>
            <a:r>
              <a:rPr lang="en-US" dirty="0" smtClean="0"/>
              <a:t>, </a:t>
            </a:r>
            <a:r>
              <a:rPr lang="en-US" i="1" dirty="0" smtClean="0"/>
              <a:t>disloyal</a:t>
            </a:r>
            <a:r>
              <a:rPr lang="en-US" dirty="0" smtClean="0"/>
              <a:t>, and </a:t>
            </a:r>
            <a:r>
              <a:rPr lang="en-US" i="1" dirty="0" smtClean="0"/>
              <a:t>subversive</a:t>
            </a:r>
            <a:r>
              <a:rPr lang="en-US" dirty="0" smtClean="0"/>
              <a:t>---well beyond being merely wrong on the issues.  The Republicans reaped the benefits of these perceptions in a landslide 1928 victory, and would do so again in 1968, 1972, 1980, 1984, 1988, 2000, and 2004.  In the early 21</a:t>
            </a:r>
            <a:r>
              <a:rPr lang="en-US" baseline="30000" dirty="0" smtClean="0"/>
              <a:t>st</a:t>
            </a:r>
            <a:r>
              <a:rPr lang="en-US" dirty="0" smtClean="0"/>
              <a:t> century, the 1928 Thread was a recurrent American political theme.</a:t>
            </a:r>
            <a:endParaRPr lang="en-US" dirty="0"/>
          </a:p>
        </p:txBody>
      </p:sp>
    </p:spTree>
    <p:extLst>
      <p:ext uri="{BB962C8B-B14F-4D97-AF65-F5344CB8AC3E}">
        <p14:creationId xmlns:p14="http://schemas.microsoft.com/office/powerpoint/2010/main" val="37822684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4. Generally speaking, the election of Republican Warren G. Harding signaled something of an end of what historical era in American government?</a:t>
            </a:r>
          </a:p>
          <a:p>
            <a:r>
              <a:rPr lang="en-US" dirty="0" smtClean="0"/>
              <a:t>The Progressive Era</a:t>
            </a:r>
          </a:p>
          <a:p>
            <a:pPr marL="0" indent="0">
              <a:buNone/>
            </a:pPr>
            <a:endParaRPr lang="en-US" dirty="0"/>
          </a:p>
          <a:p>
            <a:pPr marL="0" indent="0">
              <a:buNone/>
            </a:pPr>
            <a:r>
              <a:rPr lang="en-US" dirty="0" smtClean="0"/>
              <a:t>5. But did Warren G. Harding snuff out Progressivism forever?</a:t>
            </a:r>
          </a:p>
          <a:p>
            <a:r>
              <a:rPr lang="en-US" dirty="0" smtClean="0"/>
              <a:t>No</a:t>
            </a:r>
          </a:p>
          <a:p>
            <a:r>
              <a:rPr lang="en-US" dirty="0" smtClean="0"/>
              <a:t>The reforms of the Progressive Era stayed intact, for the most part</a:t>
            </a:r>
          </a:p>
          <a:p>
            <a:r>
              <a:rPr lang="en-US" dirty="0" smtClean="0"/>
              <a:t>But the election of Harding did inaugurate a period in which progressive reforms were slowed down</a:t>
            </a:r>
            <a:endParaRPr lang="en-US" dirty="0"/>
          </a:p>
        </p:txBody>
      </p:sp>
    </p:spTree>
    <p:extLst>
      <p:ext uri="{BB962C8B-B14F-4D97-AF65-F5344CB8AC3E}">
        <p14:creationId xmlns:p14="http://schemas.microsoft.com/office/powerpoint/2010/main" val="127623605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marL="0" indent="0">
              <a:buNone/>
            </a:pPr>
            <a:r>
              <a:rPr lang="en-US" dirty="0" smtClean="0"/>
              <a:t>6. What happened to Warren G. Harding in 1923?</a:t>
            </a:r>
          </a:p>
          <a:p>
            <a:r>
              <a:rPr lang="en-US" dirty="0" smtClean="0"/>
              <a:t>He died of a heart attack</a:t>
            </a:r>
          </a:p>
          <a:p>
            <a:pPr marL="0" indent="0">
              <a:buNone/>
            </a:pPr>
            <a:endParaRPr lang="en-US" dirty="0"/>
          </a:p>
          <a:p>
            <a:pPr marL="0" indent="0">
              <a:buNone/>
            </a:pPr>
            <a:r>
              <a:rPr lang="en-US" dirty="0" smtClean="0"/>
              <a:t>7. Thus, who became the new President of the United States in 1923?</a:t>
            </a:r>
          </a:p>
          <a:p>
            <a:r>
              <a:rPr lang="en-US" dirty="0" smtClean="0"/>
              <a:t>Calvin Coolidge, the Vice President under President Harding</a:t>
            </a:r>
          </a:p>
          <a:p>
            <a:r>
              <a:rPr lang="en-US" dirty="0" smtClean="0"/>
              <a:t>Calvin Coolidge was from Vermont</a:t>
            </a:r>
            <a:endParaRPr lang="en-US" dirty="0"/>
          </a:p>
        </p:txBody>
      </p:sp>
    </p:spTree>
    <p:extLst>
      <p:ext uri="{BB962C8B-B14F-4D97-AF65-F5344CB8AC3E}">
        <p14:creationId xmlns:p14="http://schemas.microsoft.com/office/powerpoint/2010/main" val="23230833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8. Who won the Presidential election of 1924?</a:t>
            </a:r>
          </a:p>
          <a:p>
            <a:r>
              <a:rPr lang="en-US" dirty="0" smtClean="0"/>
              <a:t>President Calvin Coolidge (Republican)</a:t>
            </a:r>
          </a:p>
          <a:p>
            <a:pPr marL="0" indent="0">
              <a:buNone/>
            </a:pPr>
            <a:endParaRPr lang="en-US" dirty="0"/>
          </a:p>
          <a:p>
            <a:pPr marL="0" indent="0">
              <a:buNone/>
            </a:pPr>
            <a:r>
              <a:rPr lang="en-US" dirty="0" smtClean="0"/>
              <a:t>9. Thus how long did Calvin Coolidge serve as President of the United States?</a:t>
            </a:r>
          </a:p>
          <a:p>
            <a:r>
              <a:rPr lang="en-US" dirty="0" smtClean="0"/>
              <a:t>He from August 2, 1923 to March 4, 1929</a:t>
            </a:r>
          </a:p>
          <a:p>
            <a:r>
              <a:rPr lang="en-US" dirty="0" smtClean="0"/>
              <a:t>In short, due to finishing out Warren G. Harding’s term, Coolidge served as president for over 5 years</a:t>
            </a:r>
            <a:endParaRPr lang="en-US" dirty="0"/>
          </a:p>
        </p:txBody>
      </p:sp>
    </p:spTree>
    <p:extLst>
      <p:ext uri="{BB962C8B-B14F-4D97-AF65-F5344CB8AC3E}">
        <p14:creationId xmlns:p14="http://schemas.microsoft.com/office/powerpoint/2010/main" val="145540748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981</TotalTime>
  <Words>6512</Words>
  <Application>Microsoft Macintosh PowerPoint</Application>
  <PresentationFormat>On-screen Show (4:3)</PresentationFormat>
  <Paragraphs>243</Paragraphs>
  <Slides>61</Slides>
  <Notes>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 Theme</vt:lpstr>
      <vt:lpstr>The 1928 Thread in American Politics: The Culture War of the Twenties and  its Legacy</vt:lpstr>
      <vt:lpstr>Herbert Hoover, 1928 Republican Nominee For President:  Beneficiary of the 1920s Culture Wars</vt:lpstr>
      <vt:lpstr>PowerPoint Presentation</vt:lpstr>
      <vt:lpstr>Warren G. Harding (Republican) Years in office: 1921-1923 </vt:lpstr>
      <vt:lpstr>Calvin Coolidge (Republican) Years in office: 1923-1929</vt:lpstr>
      <vt:lpstr>PowerPoint Presentation</vt:lpstr>
      <vt:lpstr>PowerPoint Presentation</vt:lpstr>
      <vt:lpstr>PowerPoint Presentation</vt:lpstr>
      <vt:lpstr>PowerPoint Presentation</vt:lpstr>
      <vt:lpstr>PowerPoint Presentation</vt:lpstr>
      <vt:lpstr>PowerPoint Presentation</vt:lpstr>
      <vt:lpstr>Al Smith, 1928 Democratic Nominee for President</vt:lpstr>
      <vt:lpstr>PowerPoint Presentation</vt:lpstr>
      <vt:lpstr>Culture War and the 1928 Election: The Otherness of Democrat Al Smith</vt:lpstr>
      <vt:lpstr>PowerPoint Presentation</vt:lpstr>
      <vt:lpstr>PowerPoint Presentation</vt:lpstr>
      <vt:lpstr>PowerPoint Presentation</vt:lpstr>
      <vt:lpstr>PowerPoint Presentation</vt:lpstr>
      <vt:lpstr>1928: Herbert Hoover and the Slow Rise of the Republican Party in the South</vt:lpstr>
      <vt:lpstr>PowerPoint Presentation</vt:lpstr>
      <vt:lpstr> Background to 1928: The Democratic Solid South in 1924</vt:lpstr>
      <vt:lpstr>The Political Importance of the South, the Nation’s most Conservative Region</vt:lpstr>
      <vt:lpstr>PowerPoint Presentation</vt:lpstr>
      <vt:lpstr>1928: Al Smith defeated by the  Three P’s: Prohibition, Prejudice, and Prosperity</vt:lpstr>
      <vt:lpstr> Background to 1928 The Culture Wars of the Twenties:   The Prohibition of Demon Rum</vt:lpstr>
      <vt:lpstr> Background to 1928 The Culture Wars of the Twenties: Anti-Immigration</vt:lpstr>
      <vt:lpstr> Background to 1928 The Culture Wars of the 1920s: Anti-Evolution Crusades</vt:lpstr>
      <vt:lpstr> Background to 1928 The Culture Wars of the 1920s: The Ku Klux Klan</vt:lpstr>
      <vt:lpstr>The Great Depression, the New Deal, and the Two-Party System</vt:lpstr>
      <vt:lpstr>The Culture War Suspended…sort of, 1929-1945</vt:lpstr>
      <vt:lpstr>FDR and the South: Dixie Returns to the Democratic Fold (1932-1944)</vt:lpstr>
      <vt:lpstr>Harry Truman and the Rebirth of the Culture Wars</vt:lpstr>
      <vt:lpstr>The Democratic Party and Civil Rights: The Southern Revolt of the late 1940s</vt:lpstr>
      <vt:lpstr>The 1948 “Dixiecrat” Ticket</vt:lpstr>
      <vt:lpstr>Did the Republicans Conquer Dixie, or did Dixie Conquer the Republicans?</vt:lpstr>
      <vt:lpstr>PowerPoint Presentation</vt:lpstr>
      <vt:lpstr>PowerPoint Presentation</vt:lpstr>
      <vt:lpstr>1948 and the Dixiecrat Revolt</vt:lpstr>
      <vt:lpstr>McCarthyism, Anti-Communism, and the Liberal-Conservative Culture War</vt:lpstr>
      <vt:lpstr>“I Like Ike”: The Age of Eisenhower, 1953-1961</vt:lpstr>
      <vt:lpstr>PowerPoint Presentation</vt:lpstr>
      <vt:lpstr>May 17, 1954 Brown v. Board of Education</vt:lpstr>
      <vt:lpstr>1961-1963:  John F. Kennedy and Civil Rights</vt:lpstr>
      <vt:lpstr>Lyndon B. Johnson and the Civil Rights Act of 1964</vt:lpstr>
      <vt:lpstr>1964: In a landslide loss, conservative Republican Barry Goldwater won five Deep South states </vt:lpstr>
      <vt:lpstr>Segregationist Alabama Governor George C. Wallace</vt:lpstr>
      <vt:lpstr>Nelson Rockefeller, George Romney, and the Decline of the Liberal Republicans</vt:lpstr>
      <vt:lpstr>Richard Nixon and the Southern Strategy</vt:lpstr>
      <vt:lpstr>1973: Roe v. Wade and the Expansion of the Culture War</vt:lpstr>
      <vt:lpstr>The Fall of Richard Nixon and the Caretaker Presidency of Gerald R. Ford</vt:lpstr>
      <vt:lpstr>1976: Democratic Jimmy Carter Wins but Fails to Hold the South</vt:lpstr>
      <vt:lpstr>The Reagan-Bush Era 1981-1993</vt:lpstr>
      <vt:lpstr>The Bill Clinton Presidency: January 1993 to January 2001</vt:lpstr>
      <vt:lpstr>The Rise of Newt: Southern Republicans in the 1990s</vt:lpstr>
      <vt:lpstr>PowerPoint Presentation</vt:lpstr>
      <vt:lpstr>PowerPoint Presentation</vt:lpstr>
      <vt:lpstr>The Age of Dubya 2001-2009</vt:lpstr>
      <vt:lpstr>1928 and 2008 Culture Wars with Different Results</vt:lpstr>
      <vt:lpstr>The Age of Obama and the Dawn of the Tea Party</vt:lpstr>
      <vt:lpstr>Continued Culture War and Barack Obama’s Otherness</vt:lpstr>
      <vt:lpstr>The 1928 Thread in U.S. Politics,  1928-Present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Leavins</dc:creator>
  <cp:lastModifiedBy>Mark Leavins</cp:lastModifiedBy>
  <cp:revision>134</cp:revision>
  <dcterms:created xsi:type="dcterms:W3CDTF">2012-05-02T15:29:39Z</dcterms:created>
  <dcterms:modified xsi:type="dcterms:W3CDTF">2012-05-04T17:46:02Z</dcterms:modified>
</cp:coreProperties>
</file>