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88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81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42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6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26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08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5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095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62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7DAAF-2F39-F942-A735-C64A9C4FD0F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81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 and WWI</a:t>
            </a:r>
            <a:br>
              <a:rPr lang="en-US" dirty="0" smtClean="0"/>
            </a:br>
            <a:r>
              <a:rPr lang="en-US" dirty="0" smtClean="0"/>
              <a:t>Part 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417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13. What happened on May 7, 1915 that increasingly moved American public opinion towards the Allied side?</a:t>
            </a:r>
          </a:p>
          <a:p>
            <a:r>
              <a:rPr lang="en-US" dirty="0" smtClean="0"/>
              <a:t>Near the coast of Ireland, a German U-Boat sank the British ocean liner, </a:t>
            </a:r>
            <a:r>
              <a:rPr lang="en-US" i="1" dirty="0" smtClean="0"/>
              <a:t>Lusitania</a:t>
            </a:r>
            <a:r>
              <a:rPr lang="en-US" dirty="0" smtClean="0"/>
              <a:t>, killing 1,198 people, of which 128 were Americans</a:t>
            </a:r>
          </a:p>
          <a:p>
            <a:r>
              <a:rPr lang="en-US" dirty="0" smtClean="0"/>
              <a:t>The Germans claimed that the </a:t>
            </a:r>
            <a:r>
              <a:rPr lang="en-US" i="1" dirty="0" smtClean="0"/>
              <a:t>Lusitania</a:t>
            </a:r>
            <a:r>
              <a:rPr lang="en-US" dirty="0" smtClean="0"/>
              <a:t> was carrying ammunition as cargo, in addition to passengers</a:t>
            </a:r>
          </a:p>
          <a:p>
            <a:r>
              <a:rPr lang="en-US" dirty="0" smtClean="0"/>
              <a:t>But in general, American public opinion turned against Germany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434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Sinking of the </a:t>
            </a:r>
            <a:r>
              <a:rPr lang="en-US" i="1" dirty="0" smtClean="0"/>
              <a:t>Lusitania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May 7, 1915</a:t>
            </a:r>
            <a:endParaRPr lang="en-US" dirty="0"/>
          </a:p>
        </p:txBody>
      </p:sp>
      <p:pic>
        <p:nvPicPr>
          <p:cNvPr id="4" name="Content Placeholder 3" descr="Sinking-of-the-Lusitania-191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4" b="129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8352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14. In 1916, in response to American protests, Germany agreed to suspend what?</a:t>
            </a:r>
          </a:p>
          <a:p>
            <a:r>
              <a:rPr lang="en-US" dirty="0" smtClean="0"/>
              <a:t>Unrestricted submarine warfare around the British Isles against Allied shipping</a:t>
            </a:r>
          </a:p>
          <a:p>
            <a:r>
              <a:rPr lang="en-US" dirty="0" smtClean="0"/>
              <a:t>Basically, under “unrestricted submarine warfare” Germany claimed a right to attack any ship from an Allied country (e.g. Great Britain or France) that was a warship or a merchant ship carrying war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381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In 1916, while seeking re-election, what slogan did President Woodrow Wilson (Democrat) use during his campaign?</a:t>
            </a:r>
          </a:p>
          <a:p>
            <a:r>
              <a:rPr lang="en-US" dirty="0" smtClean="0"/>
              <a:t>“He Kept Us Out of War”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Who was Woodrow Wilson’s Republican opponent in 1916?</a:t>
            </a:r>
          </a:p>
          <a:p>
            <a:r>
              <a:rPr lang="en-US" dirty="0" smtClean="0"/>
              <a:t>Charles Evans Hughes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56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17. What were the results of the 1916 Presidential election?</a:t>
            </a:r>
          </a:p>
          <a:p>
            <a:r>
              <a:rPr lang="en-US" dirty="0" smtClean="0"/>
              <a:t>Woodrow Wilson was re-elected by a close margin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What did Germany’s Kaiser </a:t>
            </a:r>
            <a:r>
              <a:rPr lang="en-US" dirty="0" err="1" smtClean="0"/>
              <a:t>Wilheim</a:t>
            </a:r>
            <a:r>
              <a:rPr lang="en-US" dirty="0" smtClean="0"/>
              <a:t> announce on January 31, 1917?</a:t>
            </a:r>
          </a:p>
          <a:p>
            <a:r>
              <a:rPr lang="en-US" dirty="0" smtClean="0"/>
              <a:t>That German U-Boats would sink all ships in British waters—hostile or neutral—on 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523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Unrestricted Submarine Warfare, 1917</a:t>
            </a:r>
            <a:br>
              <a:rPr lang="en-US" dirty="0" smtClean="0"/>
            </a:br>
            <a:r>
              <a:rPr lang="en-US" dirty="0" smtClean="0"/>
              <a:t>Darkened Areas show the operating zones for U-Boats</a:t>
            </a:r>
            <a:endParaRPr lang="en-US" dirty="0"/>
          </a:p>
        </p:txBody>
      </p:sp>
      <p:pic>
        <p:nvPicPr>
          <p:cNvPr id="4" name="Content Placeholder 3" descr="200px-German_Submarine_War_Zone_Announced_1_February_1917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827" r="-76827"/>
          <a:stretch>
            <a:fillRect/>
          </a:stretch>
        </p:blipFill>
        <p:spPr>
          <a:xfrm>
            <a:off x="1958176" y="1979596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670929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19. How did President Wilson initially respond to Germany’s announcement of the resumption of unrestricted submarine warfare?</a:t>
            </a:r>
          </a:p>
          <a:p>
            <a:r>
              <a:rPr lang="en-US" dirty="0" smtClean="0"/>
              <a:t>He knew that war with Germany was imminent, but he waited for “actual overt acts” to trigger an American 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340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20. What was the </a:t>
            </a:r>
            <a:r>
              <a:rPr lang="en-US" i="1" dirty="0" smtClean="0"/>
              <a:t>Zimmermann Telegram</a:t>
            </a:r>
            <a:r>
              <a:rPr lang="en-US" dirty="0" smtClean="0"/>
              <a:t>?</a:t>
            </a:r>
          </a:p>
          <a:p>
            <a:r>
              <a:rPr lang="en-US" dirty="0" smtClean="0"/>
              <a:t>It was a message from the German foreign minister to the German ambassador in Mexico in which Germany discussed the possibility of a German-Mexican alliance against the United States, an alliance which might restore to Mexico certain lands lost to the United States in the 1800s, such as “Texas, New Mexico, and Arizona.”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90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21. How did the United States learn of the </a:t>
            </a:r>
            <a:r>
              <a:rPr lang="en-US" i="1" dirty="0" smtClean="0"/>
              <a:t>Zimmermann Telegram</a:t>
            </a:r>
            <a:r>
              <a:rPr lang="en-US" dirty="0" smtClean="0"/>
              <a:t>?</a:t>
            </a:r>
          </a:p>
          <a:p>
            <a:r>
              <a:rPr lang="en-US" dirty="0" smtClean="0"/>
              <a:t>It was intercepted by British agents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What happened next that moved the United States towards war?</a:t>
            </a:r>
          </a:p>
          <a:p>
            <a:r>
              <a:rPr lang="en-US" dirty="0" smtClean="0"/>
              <a:t>Germany sank four unarmed American merchant ships, killing 36.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90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23. What happened in March 1917 in Russia?</a:t>
            </a:r>
          </a:p>
          <a:p>
            <a:r>
              <a:rPr lang="en-US" dirty="0" smtClean="0"/>
              <a:t>Czar Nicholas II abdicated the Russian imperial throne</a:t>
            </a:r>
          </a:p>
          <a:p>
            <a:r>
              <a:rPr lang="en-US" dirty="0" smtClean="0"/>
              <a:t>300 years of rule by the Romanov family had come to an end</a:t>
            </a:r>
          </a:p>
          <a:p>
            <a:r>
              <a:rPr lang="en-US" dirty="0" smtClean="0"/>
              <a:t>In November 1917,  the </a:t>
            </a:r>
            <a:r>
              <a:rPr lang="en-US" i="1" dirty="0" smtClean="0"/>
              <a:t>Bolsheviks</a:t>
            </a:r>
            <a:r>
              <a:rPr lang="en-US" dirty="0" smtClean="0"/>
              <a:t>, a Marxist revolutionary group led by Vladimir Lenin and Leon Trotsky, seized power in Russia…and shook the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47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When WWI began in August 1914, what did most Americans want to do?</a:t>
            </a:r>
          </a:p>
          <a:p>
            <a:r>
              <a:rPr lang="en-US" dirty="0" smtClean="0"/>
              <a:t>Stay out of the war and be neutral…for the most part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But how was American pubic opinion a complicated thing at the beginning of the war?</a:t>
            </a:r>
          </a:p>
          <a:p>
            <a:r>
              <a:rPr lang="en-US" dirty="0" smtClean="0"/>
              <a:t>Some Americans had ethnic/ancestral connections to Germany, a Central Powers nation</a:t>
            </a:r>
          </a:p>
          <a:p>
            <a:r>
              <a:rPr lang="en-US" dirty="0" smtClean="0"/>
              <a:t>Many Americans had ethnic/ancestral connections to Great Britain, an Allied nation</a:t>
            </a:r>
          </a:p>
          <a:p>
            <a:r>
              <a:rPr lang="en-US" dirty="0" smtClean="0"/>
              <a:t>Yet some Irish-Americans saw WWI as an opportunity for Ireland to gain independence from Great Britain</a:t>
            </a:r>
          </a:p>
          <a:p>
            <a:r>
              <a:rPr lang="en-US" dirty="0" smtClean="0"/>
              <a:t>On the American political left, Socialists saw WWI as a war between capitalist nations, namely Great Britain versus Germany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677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Nicholas II, the Last Czar of Russia</a:t>
            </a:r>
            <a:br>
              <a:rPr lang="en-US" dirty="0" smtClean="0"/>
            </a:br>
            <a:r>
              <a:rPr lang="en-US" dirty="0" smtClean="0"/>
              <a:t>Abdication: March 1917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220px-Tsar_Nikolai_II_(2)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149" r="-731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86454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24. In early April 1917, President Woodrow Wilson asked Congress to do what?</a:t>
            </a:r>
          </a:p>
          <a:p>
            <a:r>
              <a:rPr lang="en-US" dirty="0" smtClean="0"/>
              <a:t>Declare war on Germany</a:t>
            </a:r>
          </a:p>
          <a:p>
            <a:r>
              <a:rPr lang="en-US" dirty="0" smtClean="0"/>
              <a:t>A few days later, Congress declared war on Germany, and in doing so, the United States had entered WWI on the Allied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562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Woodrow Wilson’s War Address</a:t>
            </a:r>
            <a:br>
              <a:rPr lang="en-US" dirty="0" smtClean="0"/>
            </a:br>
            <a:r>
              <a:rPr lang="en-US" dirty="0" smtClean="0"/>
              <a:t>April 2, 1917</a:t>
            </a:r>
            <a:endParaRPr lang="en-US" dirty="0"/>
          </a:p>
        </p:txBody>
      </p:sp>
      <p:pic>
        <p:nvPicPr>
          <p:cNvPr id="4" name="Content Placeholder 3" descr="220px-President_Woodrow_Wilson_asking_Congress_to_declare_war_on_Germany,_2_April_191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4" b="144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6963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3. But while most Americans seemingly wanted to stay out the war in a formal sense, the balance of American sympathy tended to be towards whom?</a:t>
            </a:r>
          </a:p>
          <a:p>
            <a:r>
              <a:rPr lang="en-US" dirty="0" smtClean="0"/>
              <a:t>The Allied Powers, namely Great Britain and France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While the United States remained neutral, what did the U.S. do that helped the Allied side disproportionately?</a:t>
            </a:r>
          </a:p>
          <a:p>
            <a:r>
              <a:rPr lang="en-US" dirty="0" smtClean="0"/>
              <a:t>American businesses sold all sorts of war supplies to Great Britain and France, namely dynamite, cannon powder, submarines, copper wire and pipes, armored cars,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241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In terms of warfare, prior to WWI what had the United States never done?</a:t>
            </a:r>
          </a:p>
          <a:p>
            <a:r>
              <a:rPr lang="en-US" dirty="0" smtClean="0"/>
              <a:t>The U.S. had never fought in a land war in Europe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Early in the war, what did Great Britain impose on Germany?</a:t>
            </a:r>
          </a:p>
          <a:p>
            <a:r>
              <a:rPr lang="en-US" dirty="0" smtClean="0"/>
              <a:t>A naval blockade on Germany</a:t>
            </a:r>
          </a:p>
          <a:p>
            <a:r>
              <a:rPr lang="en-US" dirty="0" smtClean="0"/>
              <a:t>Germany had a very difficult time importing foodstuffs and fertilizers for crops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025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Over time, what effect did the British blockade of Germany have on the German people?</a:t>
            </a:r>
          </a:p>
          <a:p>
            <a:r>
              <a:rPr lang="en-US" dirty="0" smtClean="0"/>
              <a:t>Thousands starved, over the long haul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Initially, how did many Americans view the British blockade of Germany?</a:t>
            </a:r>
          </a:p>
          <a:p>
            <a:r>
              <a:rPr lang="en-US" dirty="0" smtClean="0"/>
              <a:t>They viewed it negatively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979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Regarding naval actions, what caused American public opinion to shift more in the direction of sympathizing with Great Britain?</a:t>
            </a:r>
          </a:p>
          <a:p>
            <a:r>
              <a:rPr lang="en-US" dirty="0" smtClean="0"/>
              <a:t>German submarines (U-Boats) and their attacks on Allied shipping on the high seas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489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German U-Boat sinking a British Merchant Ship</a:t>
            </a:r>
            <a:endParaRPr lang="en-US" dirty="0"/>
          </a:p>
        </p:txBody>
      </p:sp>
      <p:pic>
        <p:nvPicPr>
          <p:cNvPr id="4" name="Content Placeholder 3" descr="WWI U-boa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19" r="-6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1786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10. How did Germany respond to the British blockade of German ports?</a:t>
            </a:r>
          </a:p>
          <a:p>
            <a:r>
              <a:rPr lang="en-US" dirty="0" smtClean="0"/>
              <a:t>Germany responded with a blockade of Britain, namely with U-Boats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How did U-Boats sink ships?</a:t>
            </a:r>
          </a:p>
          <a:p>
            <a:r>
              <a:rPr lang="en-US" dirty="0" smtClean="0"/>
              <a:t>Often by firing a torpedo (a propeller driven bomb) through the water into the hull of a ship (below the waterline)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024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12. What made German U-Boats particularly effective in WWI?</a:t>
            </a:r>
          </a:p>
          <a:p>
            <a:r>
              <a:rPr lang="en-US" dirty="0" smtClean="0"/>
              <a:t>The U-Boat could submerge below the surface of the water and wait upon a British (or other Allied vessel) ship to cross its path</a:t>
            </a:r>
          </a:p>
          <a:p>
            <a:r>
              <a:rPr lang="en-US" dirty="0" smtClean="0"/>
              <a:t>The U-Boat could watch the ship through a periscope (basically a telescope) and fire a torpedo through the water at the appropriate moment</a:t>
            </a:r>
          </a:p>
          <a:p>
            <a:r>
              <a:rPr lang="en-US" dirty="0" smtClean="0"/>
              <a:t>Some WWI U-Boats would surface near the ship, ( allow the crew to abandon ship in some cases), and then sink the ship with either a torpedo or cannon fire from the deck of the U-Boat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324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1061</Words>
  <Application>Microsoft Macintosh PowerPoint</Application>
  <PresentationFormat>On-screen Show (4:3)</PresentationFormat>
  <Paragraphs>74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America and WWI Part 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German U-Boat sinking a British Merchant Ship</vt:lpstr>
      <vt:lpstr>PowerPoint Presentation</vt:lpstr>
      <vt:lpstr>PowerPoint Presentation</vt:lpstr>
      <vt:lpstr>PowerPoint Presentation</vt:lpstr>
      <vt:lpstr>The Sinking of the Lusitania May 7, 1915</vt:lpstr>
      <vt:lpstr>PowerPoint Presentation</vt:lpstr>
      <vt:lpstr>PowerPoint Presentation</vt:lpstr>
      <vt:lpstr>PowerPoint Presentation</vt:lpstr>
      <vt:lpstr>Unrestricted Submarine Warfare, 1917 Darkened Areas show the operating zones for U-Boats</vt:lpstr>
      <vt:lpstr>PowerPoint Presentation</vt:lpstr>
      <vt:lpstr>PowerPoint Presentation</vt:lpstr>
      <vt:lpstr>PowerPoint Presentation</vt:lpstr>
      <vt:lpstr>PowerPoint Presentation</vt:lpstr>
      <vt:lpstr>Nicholas II, the Last Czar of Russia Abdication: March 1917 </vt:lpstr>
      <vt:lpstr>PowerPoint Presentation</vt:lpstr>
      <vt:lpstr>Woodrow Wilson’s War Address April 2, 1917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and WWI Part C</dc:title>
  <dc:creator>Mark Leavins</dc:creator>
  <cp:lastModifiedBy>Mark Leavins</cp:lastModifiedBy>
  <cp:revision>16</cp:revision>
  <dcterms:created xsi:type="dcterms:W3CDTF">2012-04-05T16:36:05Z</dcterms:created>
  <dcterms:modified xsi:type="dcterms:W3CDTF">2012-05-02T02:20:21Z</dcterms:modified>
</cp:coreProperties>
</file>