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7" d="100"/>
          <a:sy n="77" d="100"/>
        </p:scale>
        <p:origin x="-200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182A8DC-2E9A-AE4B-B722-8ECC6B5AB109}" type="datetimeFigureOut">
              <a:rPr lang="en-US" smtClean="0"/>
              <a:t>4/4/12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7A82D4-DFA1-564E-9636-279578534691}" type="slidenum">
              <a:rPr lang="en-US" smtClean="0"/>
              <a:t>‹#›</a:t>
            </a:fld>
            <a:endParaRPr lang="en-US"/>
          </a:p>
        </p:txBody>
      </p:sp>
    </p:spTree>
    <p:extLst>
      <p:ext uri="{BB962C8B-B14F-4D97-AF65-F5344CB8AC3E}">
        <p14:creationId xmlns:p14="http://schemas.microsoft.com/office/powerpoint/2010/main" val="2114981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82A8DC-2E9A-AE4B-B722-8ECC6B5AB109}" type="datetimeFigureOut">
              <a:rPr lang="en-US" smtClean="0"/>
              <a:t>4/4/12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7A82D4-DFA1-564E-9636-279578534691}" type="slidenum">
              <a:rPr lang="en-US" smtClean="0"/>
              <a:t>‹#›</a:t>
            </a:fld>
            <a:endParaRPr lang="en-US"/>
          </a:p>
        </p:txBody>
      </p:sp>
    </p:spTree>
    <p:extLst>
      <p:ext uri="{BB962C8B-B14F-4D97-AF65-F5344CB8AC3E}">
        <p14:creationId xmlns:p14="http://schemas.microsoft.com/office/powerpoint/2010/main" val="3436342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82A8DC-2E9A-AE4B-B722-8ECC6B5AB109}" type="datetimeFigureOut">
              <a:rPr lang="en-US" smtClean="0"/>
              <a:t>4/4/12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7A82D4-DFA1-564E-9636-279578534691}" type="slidenum">
              <a:rPr lang="en-US" smtClean="0"/>
              <a:t>‹#›</a:t>
            </a:fld>
            <a:endParaRPr lang="en-US"/>
          </a:p>
        </p:txBody>
      </p:sp>
    </p:spTree>
    <p:extLst>
      <p:ext uri="{BB962C8B-B14F-4D97-AF65-F5344CB8AC3E}">
        <p14:creationId xmlns:p14="http://schemas.microsoft.com/office/powerpoint/2010/main" val="3773293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82A8DC-2E9A-AE4B-B722-8ECC6B5AB109}" type="datetimeFigureOut">
              <a:rPr lang="en-US" smtClean="0"/>
              <a:t>4/4/12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7A82D4-DFA1-564E-9636-279578534691}" type="slidenum">
              <a:rPr lang="en-US" smtClean="0"/>
              <a:t>‹#›</a:t>
            </a:fld>
            <a:endParaRPr lang="en-US"/>
          </a:p>
        </p:txBody>
      </p:sp>
    </p:spTree>
    <p:extLst>
      <p:ext uri="{BB962C8B-B14F-4D97-AF65-F5344CB8AC3E}">
        <p14:creationId xmlns:p14="http://schemas.microsoft.com/office/powerpoint/2010/main" val="3484475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82A8DC-2E9A-AE4B-B722-8ECC6B5AB109}" type="datetimeFigureOut">
              <a:rPr lang="en-US" smtClean="0"/>
              <a:t>4/4/12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7A82D4-DFA1-564E-9636-279578534691}" type="slidenum">
              <a:rPr lang="en-US" smtClean="0"/>
              <a:t>‹#›</a:t>
            </a:fld>
            <a:endParaRPr lang="en-US"/>
          </a:p>
        </p:txBody>
      </p:sp>
    </p:spTree>
    <p:extLst>
      <p:ext uri="{BB962C8B-B14F-4D97-AF65-F5344CB8AC3E}">
        <p14:creationId xmlns:p14="http://schemas.microsoft.com/office/powerpoint/2010/main" val="3784175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182A8DC-2E9A-AE4B-B722-8ECC6B5AB109}" type="datetimeFigureOut">
              <a:rPr lang="en-US" smtClean="0"/>
              <a:t>4/4/12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7A82D4-DFA1-564E-9636-279578534691}" type="slidenum">
              <a:rPr lang="en-US" smtClean="0"/>
              <a:t>‹#›</a:t>
            </a:fld>
            <a:endParaRPr lang="en-US"/>
          </a:p>
        </p:txBody>
      </p:sp>
    </p:spTree>
    <p:extLst>
      <p:ext uri="{BB962C8B-B14F-4D97-AF65-F5344CB8AC3E}">
        <p14:creationId xmlns:p14="http://schemas.microsoft.com/office/powerpoint/2010/main" val="2345435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182A8DC-2E9A-AE4B-B722-8ECC6B5AB109}" type="datetimeFigureOut">
              <a:rPr lang="en-US" smtClean="0"/>
              <a:t>4/4/12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7A82D4-DFA1-564E-9636-279578534691}" type="slidenum">
              <a:rPr lang="en-US" smtClean="0"/>
              <a:t>‹#›</a:t>
            </a:fld>
            <a:endParaRPr lang="en-US"/>
          </a:p>
        </p:txBody>
      </p:sp>
    </p:spTree>
    <p:extLst>
      <p:ext uri="{BB962C8B-B14F-4D97-AF65-F5344CB8AC3E}">
        <p14:creationId xmlns:p14="http://schemas.microsoft.com/office/powerpoint/2010/main" val="223410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182A8DC-2E9A-AE4B-B722-8ECC6B5AB109}" type="datetimeFigureOut">
              <a:rPr lang="en-US" smtClean="0"/>
              <a:t>4/4/12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7A82D4-DFA1-564E-9636-279578534691}" type="slidenum">
              <a:rPr lang="en-US" smtClean="0"/>
              <a:t>‹#›</a:t>
            </a:fld>
            <a:endParaRPr lang="en-US"/>
          </a:p>
        </p:txBody>
      </p:sp>
    </p:spTree>
    <p:extLst>
      <p:ext uri="{BB962C8B-B14F-4D97-AF65-F5344CB8AC3E}">
        <p14:creationId xmlns:p14="http://schemas.microsoft.com/office/powerpoint/2010/main" val="489257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82A8DC-2E9A-AE4B-B722-8ECC6B5AB109}" type="datetimeFigureOut">
              <a:rPr lang="en-US" smtClean="0"/>
              <a:t>4/4/12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7A82D4-DFA1-564E-9636-279578534691}" type="slidenum">
              <a:rPr lang="en-US" smtClean="0"/>
              <a:t>‹#›</a:t>
            </a:fld>
            <a:endParaRPr lang="en-US"/>
          </a:p>
        </p:txBody>
      </p:sp>
    </p:spTree>
    <p:extLst>
      <p:ext uri="{BB962C8B-B14F-4D97-AF65-F5344CB8AC3E}">
        <p14:creationId xmlns:p14="http://schemas.microsoft.com/office/powerpoint/2010/main" val="135009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82A8DC-2E9A-AE4B-B722-8ECC6B5AB109}" type="datetimeFigureOut">
              <a:rPr lang="en-US" smtClean="0"/>
              <a:t>4/4/12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7A82D4-DFA1-564E-9636-279578534691}" type="slidenum">
              <a:rPr lang="en-US" smtClean="0"/>
              <a:t>‹#›</a:t>
            </a:fld>
            <a:endParaRPr lang="en-US"/>
          </a:p>
        </p:txBody>
      </p:sp>
    </p:spTree>
    <p:extLst>
      <p:ext uri="{BB962C8B-B14F-4D97-AF65-F5344CB8AC3E}">
        <p14:creationId xmlns:p14="http://schemas.microsoft.com/office/powerpoint/2010/main" val="16537726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82A8DC-2E9A-AE4B-B722-8ECC6B5AB109}" type="datetimeFigureOut">
              <a:rPr lang="en-US" smtClean="0"/>
              <a:t>4/4/12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7A82D4-DFA1-564E-9636-279578534691}" type="slidenum">
              <a:rPr lang="en-US" smtClean="0"/>
              <a:t>‹#›</a:t>
            </a:fld>
            <a:endParaRPr lang="en-US"/>
          </a:p>
        </p:txBody>
      </p:sp>
    </p:spTree>
    <p:extLst>
      <p:ext uri="{BB962C8B-B14F-4D97-AF65-F5344CB8AC3E}">
        <p14:creationId xmlns:p14="http://schemas.microsoft.com/office/powerpoint/2010/main" val="290761005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82A8DC-2E9A-AE4B-B722-8ECC6B5AB109}" type="datetimeFigureOut">
              <a:rPr lang="en-US" smtClean="0"/>
              <a:t>4/4/12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7A82D4-DFA1-564E-9636-279578534691}" type="slidenum">
              <a:rPr lang="en-US" smtClean="0"/>
              <a:t>‹#›</a:t>
            </a:fld>
            <a:endParaRPr lang="en-US"/>
          </a:p>
        </p:txBody>
      </p:sp>
    </p:spTree>
    <p:extLst>
      <p:ext uri="{BB962C8B-B14F-4D97-AF65-F5344CB8AC3E}">
        <p14:creationId xmlns:p14="http://schemas.microsoft.com/office/powerpoint/2010/main" val="15362163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America and WWI</a:t>
            </a:r>
            <a:br>
              <a:rPr lang="en-US" dirty="0" smtClean="0"/>
            </a:br>
            <a:r>
              <a:rPr lang="en-US" dirty="0" smtClean="0"/>
              <a:t>Part B</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420406015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13. In September 1914, where did the French Army stop the German advance toward Paris?</a:t>
            </a:r>
          </a:p>
          <a:p>
            <a:r>
              <a:rPr lang="en-US" dirty="0" smtClean="0"/>
              <a:t>At the </a:t>
            </a:r>
            <a:r>
              <a:rPr lang="en-US" i="1" dirty="0" smtClean="0"/>
              <a:t>Battle of the Marne</a:t>
            </a:r>
            <a:endParaRPr lang="en-US" dirty="0" smtClean="0"/>
          </a:p>
          <a:p>
            <a:pPr marL="0" indent="0">
              <a:buNone/>
            </a:pPr>
            <a:endParaRPr lang="en-US" dirty="0"/>
          </a:p>
          <a:p>
            <a:pPr marL="0" indent="0">
              <a:buNone/>
            </a:pPr>
            <a:r>
              <a:rPr lang="en-US" dirty="0" smtClean="0"/>
              <a:t>14. After the French victory at the Marne River, what became of the Western Front for the next four years?</a:t>
            </a:r>
          </a:p>
          <a:p>
            <a:r>
              <a:rPr lang="en-US" dirty="0" smtClean="0"/>
              <a:t>The French and British dug in (i.e. trenches) their armies into defensive postures</a:t>
            </a:r>
          </a:p>
          <a:p>
            <a:r>
              <a:rPr lang="en-US" dirty="0" smtClean="0"/>
              <a:t>The Germans did the same thing</a:t>
            </a:r>
          </a:p>
          <a:p>
            <a:r>
              <a:rPr lang="en-US" i="1" dirty="0" smtClean="0"/>
              <a:t>Trench warfare </a:t>
            </a:r>
            <a:r>
              <a:rPr lang="en-US" dirty="0" smtClean="0"/>
              <a:t>continued for four years until November 1918</a:t>
            </a:r>
            <a:endParaRPr lang="en-US" i="1" dirty="0"/>
          </a:p>
        </p:txBody>
      </p:sp>
    </p:spTree>
    <p:extLst>
      <p:ext uri="{BB962C8B-B14F-4D97-AF65-F5344CB8AC3E}">
        <p14:creationId xmlns:p14="http://schemas.microsoft.com/office/powerpoint/2010/main" val="305778553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15. What happened on the Eastern Front?</a:t>
            </a:r>
          </a:p>
          <a:p>
            <a:r>
              <a:rPr lang="en-US" dirty="0" smtClean="0"/>
              <a:t>Germany and Austria-Hungary proved unable to knock Russia out of the war as well</a:t>
            </a:r>
          </a:p>
          <a:p>
            <a:r>
              <a:rPr lang="en-US" dirty="0" smtClean="0"/>
              <a:t>Russian armies, however, did not perform very well</a:t>
            </a:r>
          </a:p>
          <a:p>
            <a:r>
              <a:rPr lang="en-US" dirty="0" smtClean="0"/>
              <a:t>The losses and privations of war greatly weakened Czar Nicholas II of Russia</a:t>
            </a:r>
          </a:p>
          <a:p>
            <a:r>
              <a:rPr lang="en-US" dirty="0" smtClean="0"/>
              <a:t>By 1917, Russia was ripe for revolution</a:t>
            </a:r>
            <a:endParaRPr lang="en-US" dirty="0"/>
          </a:p>
        </p:txBody>
      </p:sp>
    </p:spTree>
    <p:extLst>
      <p:ext uri="{BB962C8B-B14F-4D97-AF65-F5344CB8AC3E}">
        <p14:creationId xmlns:p14="http://schemas.microsoft.com/office/powerpoint/2010/main" val="67700760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16. What other European power entered the war on the side of the Allies?</a:t>
            </a:r>
          </a:p>
          <a:p>
            <a:r>
              <a:rPr lang="en-US" dirty="0" smtClean="0"/>
              <a:t>Italy</a:t>
            </a:r>
          </a:p>
          <a:p>
            <a:pPr marL="0" indent="0">
              <a:buNone/>
            </a:pPr>
            <a:endParaRPr lang="en-US" dirty="0"/>
          </a:p>
          <a:p>
            <a:pPr marL="0" indent="0">
              <a:buNone/>
            </a:pPr>
            <a:r>
              <a:rPr lang="en-US" dirty="0" smtClean="0"/>
              <a:t>17. What Muslim country in Asia Minor entered the war on the side of the Central Powers?</a:t>
            </a:r>
          </a:p>
          <a:p>
            <a:r>
              <a:rPr lang="en-US" dirty="0" smtClean="0"/>
              <a:t>The Ottoman Empire (Turkey)</a:t>
            </a:r>
            <a:endParaRPr lang="en-US" dirty="0"/>
          </a:p>
        </p:txBody>
      </p:sp>
    </p:spTree>
    <p:extLst>
      <p:ext uri="{BB962C8B-B14F-4D97-AF65-F5344CB8AC3E}">
        <p14:creationId xmlns:p14="http://schemas.microsoft.com/office/powerpoint/2010/main" val="216395403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18. From August 1914 until April 1917, what major world power was NOT a member of either the Allies or the Central Powers?</a:t>
            </a:r>
          </a:p>
          <a:p>
            <a:r>
              <a:rPr lang="en-US" dirty="0" smtClean="0"/>
              <a:t>The United States of America</a:t>
            </a:r>
          </a:p>
          <a:p>
            <a:r>
              <a:rPr lang="en-US" dirty="0" smtClean="0"/>
              <a:t>For over two and a half years during WWI, the United States was officially neutral, and DID NOT join the war</a:t>
            </a:r>
          </a:p>
          <a:p>
            <a:r>
              <a:rPr lang="en-US" dirty="0" smtClean="0"/>
              <a:t>That would change in April 1917</a:t>
            </a:r>
            <a:endParaRPr lang="en-US" dirty="0"/>
          </a:p>
        </p:txBody>
      </p:sp>
    </p:spTree>
    <p:extLst>
      <p:ext uri="{BB962C8B-B14F-4D97-AF65-F5344CB8AC3E}">
        <p14:creationId xmlns:p14="http://schemas.microsoft.com/office/powerpoint/2010/main" val="170042042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Next…we will turn to the topic of how the United States entered WWI on the side of the Allies, and changed the dynamic of </a:t>
            </a:r>
            <a:r>
              <a:rPr lang="en-US" smtClean="0"/>
              <a:t>the war!</a:t>
            </a:r>
            <a:endParaRPr lang="en-US"/>
          </a:p>
        </p:txBody>
      </p:sp>
    </p:spTree>
    <p:extLst>
      <p:ext uri="{BB962C8B-B14F-4D97-AF65-F5344CB8AC3E}">
        <p14:creationId xmlns:p14="http://schemas.microsoft.com/office/powerpoint/2010/main" val="292964843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indent="-514350">
              <a:buAutoNum type="arabicPeriod"/>
            </a:pPr>
            <a:r>
              <a:rPr lang="en-US" dirty="0" smtClean="0"/>
              <a:t>What is </a:t>
            </a:r>
            <a:r>
              <a:rPr lang="en-US" i="1" dirty="0" smtClean="0"/>
              <a:t>nationalism</a:t>
            </a:r>
            <a:r>
              <a:rPr lang="en-US" dirty="0" smtClean="0"/>
              <a:t>?</a:t>
            </a:r>
          </a:p>
          <a:p>
            <a:r>
              <a:rPr lang="en-US" dirty="0" smtClean="0"/>
              <a:t>An intense devotion to the well-being, status, and glory of a nation, often to the detriment of the interests and glories of other nations</a:t>
            </a:r>
          </a:p>
          <a:p>
            <a:r>
              <a:rPr lang="en-US" dirty="0" smtClean="0"/>
              <a:t>Nationalism often involves a belief in the goodness of one’s own country, plus the belief in the badness of certain other countries</a:t>
            </a:r>
          </a:p>
        </p:txBody>
      </p:sp>
    </p:spTree>
    <p:extLst>
      <p:ext uri="{BB962C8B-B14F-4D97-AF65-F5344CB8AC3E}">
        <p14:creationId xmlns:p14="http://schemas.microsoft.com/office/powerpoint/2010/main" val="127676495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2. What is </a:t>
            </a:r>
            <a:r>
              <a:rPr lang="en-US" i="1" dirty="0" smtClean="0"/>
              <a:t>imperialism</a:t>
            </a:r>
            <a:r>
              <a:rPr lang="en-US" dirty="0" smtClean="0"/>
              <a:t>?</a:t>
            </a:r>
          </a:p>
          <a:p>
            <a:r>
              <a:rPr lang="en-US" dirty="0" smtClean="0"/>
              <a:t>The control of another land/country by a more powerful country</a:t>
            </a:r>
          </a:p>
          <a:p>
            <a:pPr marL="0" indent="0">
              <a:buNone/>
            </a:pPr>
            <a:endParaRPr lang="en-US" dirty="0"/>
          </a:p>
          <a:p>
            <a:pPr marL="0" indent="0">
              <a:buNone/>
            </a:pPr>
            <a:r>
              <a:rPr lang="en-US" dirty="0" smtClean="0"/>
              <a:t>3. What is </a:t>
            </a:r>
            <a:r>
              <a:rPr lang="en-US" i="1" dirty="0" smtClean="0"/>
              <a:t>militarism</a:t>
            </a:r>
            <a:r>
              <a:rPr lang="en-US" dirty="0" smtClean="0"/>
              <a:t>?</a:t>
            </a:r>
          </a:p>
          <a:p>
            <a:r>
              <a:rPr lang="en-US" dirty="0" smtClean="0"/>
              <a:t>A devotion to the military might and glory of a given nature</a:t>
            </a:r>
          </a:p>
          <a:p>
            <a:r>
              <a:rPr lang="en-US" dirty="0" smtClean="0"/>
              <a:t>Militarists often measure a nation’s worth in terms of its military power and military success</a:t>
            </a:r>
          </a:p>
        </p:txBody>
      </p:sp>
    </p:spTree>
    <p:extLst>
      <p:ext uri="{BB962C8B-B14F-4D97-AF65-F5344CB8AC3E}">
        <p14:creationId xmlns:p14="http://schemas.microsoft.com/office/powerpoint/2010/main" val="410330455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4. What was the </a:t>
            </a:r>
            <a:r>
              <a:rPr lang="en-US" i="1" dirty="0" smtClean="0"/>
              <a:t>Alliance System</a:t>
            </a:r>
            <a:r>
              <a:rPr lang="en-US" dirty="0" smtClean="0"/>
              <a:t>?</a:t>
            </a:r>
          </a:p>
          <a:p>
            <a:r>
              <a:rPr lang="en-US" dirty="0" smtClean="0"/>
              <a:t>In the late 1800s and early 1900s there emerged in Europe a web of obligations in which various nations promised to defend certain other nations, in the event of war</a:t>
            </a:r>
          </a:p>
          <a:p>
            <a:r>
              <a:rPr lang="en-US" dirty="0" smtClean="0"/>
              <a:t>In short, a limited war between two European nations was capable of triggering a larger continental war…or a world war, if you will.</a:t>
            </a:r>
            <a:endParaRPr lang="en-US" dirty="0"/>
          </a:p>
        </p:txBody>
      </p:sp>
    </p:spTree>
    <p:extLst>
      <p:ext uri="{BB962C8B-B14F-4D97-AF65-F5344CB8AC3E}">
        <p14:creationId xmlns:p14="http://schemas.microsoft.com/office/powerpoint/2010/main" val="164438867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5. Why was the Balkan Peninsula in southeastern Europe considered the “powder keg of Europe?”</a:t>
            </a:r>
          </a:p>
          <a:p>
            <a:r>
              <a:rPr lang="en-US" dirty="0" smtClean="0"/>
              <a:t>There was a great deal of ethnic conflict between various Balkan groups</a:t>
            </a:r>
          </a:p>
          <a:p>
            <a:r>
              <a:rPr lang="en-US" dirty="0" smtClean="0"/>
              <a:t>Russia (an ethnically Slavic country) tended to back fellow Slavic countries like Serbia</a:t>
            </a:r>
          </a:p>
          <a:p>
            <a:r>
              <a:rPr lang="en-US" dirty="0" smtClean="0"/>
              <a:t>Germany wanted access to the Mediterranean Sea by rail via the Balkans to the Ottoman Empire</a:t>
            </a:r>
          </a:p>
          <a:p>
            <a:r>
              <a:rPr lang="en-US" dirty="0" smtClean="0"/>
              <a:t>Slavic peoples within the Austrian-Hungarian Empire resented their Hapsburg rulers</a:t>
            </a:r>
          </a:p>
          <a:p>
            <a:r>
              <a:rPr lang="en-US" dirty="0" smtClean="0"/>
              <a:t>Thus the mixture of nationalism, imperialism, and militarism, along with the tensions in the Balkans, combined with the entangling Alliance System, became an explosive fuel when the spark that came from the assassination of Austria-Hungary’s heir to the throne was struck</a:t>
            </a:r>
            <a:endParaRPr lang="en-US" dirty="0"/>
          </a:p>
        </p:txBody>
      </p:sp>
    </p:spTree>
    <p:extLst>
      <p:ext uri="{BB962C8B-B14F-4D97-AF65-F5344CB8AC3E}">
        <p14:creationId xmlns:p14="http://schemas.microsoft.com/office/powerpoint/2010/main" val="94989065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6. On July 28, 1914, Austria-Hungary declared war on whom?</a:t>
            </a:r>
          </a:p>
          <a:p>
            <a:r>
              <a:rPr lang="en-US" dirty="0" smtClean="0"/>
              <a:t>Serbia</a:t>
            </a:r>
          </a:p>
          <a:p>
            <a:r>
              <a:rPr lang="en-US" dirty="0" smtClean="0"/>
              <a:t>Serbia was backed up by Russia</a:t>
            </a:r>
          </a:p>
          <a:p>
            <a:r>
              <a:rPr lang="en-US" dirty="0" smtClean="0"/>
              <a:t>Austria-Hungary was backed up by Germany</a:t>
            </a:r>
          </a:p>
          <a:p>
            <a:pPr marL="0" indent="0">
              <a:buNone/>
            </a:pPr>
            <a:endParaRPr lang="en-US" dirty="0"/>
          </a:p>
          <a:p>
            <a:pPr marL="0" indent="0">
              <a:buNone/>
            </a:pPr>
            <a:r>
              <a:rPr lang="en-US" dirty="0" smtClean="0"/>
              <a:t>7. What western European country was allied to Russia?</a:t>
            </a:r>
          </a:p>
          <a:p>
            <a:r>
              <a:rPr lang="en-US" dirty="0" smtClean="0"/>
              <a:t>France</a:t>
            </a:r>
            <a:endParaRPr lang="en-US" dirty="0"/>
          </a:p>
        </p:txBody>
      </p:sp>
    </p:spTree>
    <p:extLst>
      <p:ext uri="{BB962C8B-B14F-4D97-AF65-F5344CB8AC3E}">
        <p14:creationId xmlns:p14="http://schemas.microsoft.com/office/powerpoint/2010/main" val="398620711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8. Hence, in August 1914, what pulled much of Europe into a world war?</a:t>
            </a:r>
          </a:p>
          <a:p>
            <a:r>
              <a:rPr lang="en-US" dirty="0" smtClean="0"/>
              <a:t>The Alliance System</a:t>
            </a:r>
          </a:p>
          <a:p>
            <a:pPr marL="0" indent="0">
              <a:buNone/>
            </a:pPr>
            <a:endParaRPr lang="en-US" dirty="0"/>
          </a:p>
          <a:p>
            <a:pPr marL="0" indent="0">
              <a:buNone/>
            </a:pPr>
            <a:r>
              <a:rPr lang="en-US" dirty="0" smtClean="0"/>
              <a:t>9. On August 1, 1914, Germany declared war on whom?</a:t>
            </a:r>
          </a:p>
          <a:p>
            <a:r>
              <a:rPr lang="en-US" dirty="0" smtClean="0"/>
              <a:t>Russia</a:t>
            </a:r>
          </a:p>
          <a:p>
            <a:r>
              <a:rPr lang="en-US" dirty="0" smtClean="0"/>
              <a:t>Germany declared war in the wake of Russia’s mobilization for war</a:t>
            </a:r>
            <a:endParaRPr lang="en-US" dirty="0"/>
          </a:p>
        </p:txBody>
      </p:sp>
    </p:spTree>
    <p:extLst>
      <p:ext uri="{BB962C8B-B14F-4D97-AF65-F5344CB8AC3E}">
        <p14:creationId xmlns:p14="http://schemas.microsoft.com/office/powerpoint/2010/main" val="206808757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10. On August 3, 1914, Germany declared war on whom?</a:t>
            </a:r>
          </a:p>
          <a:p>
            <a:r>
              <a:rPr lang="en-US" dirty="0" smtClean="0"/>
              <a:t>France</a:t>
            </a:r>
          </a:p>
          <a:p>
            <a:r>
              <a:rPr lang="en-US" dirty="0" smtClean="0"/>
              <a:t>Again, France was allied with Russia</a:t>
            </a:r>
          </a:p>
          <a:p>
            <a:pPr marL="0" indent="0">
              <a:buNone/>
            </a:pPr>
            <a:endParaRPr lang="en-US" dirty="0"/>
          </a:p>
          <a:p>
            <a:pPr marL="0" indent="0">
              <a:buNone/>
            </a:pPr>
            <a:r>
              <a:rPr lang="en-US" dirty="0" smtClean="0"/>
              <a:t>11. When Germany invaded Belgium on August 3,1914, with what ally of Belgium did Germany now find itself at war against?</a:t>
            </a:r>
          </a:p>
          <a:p>
            <a:r>
              <a:rPr lang="en-US" dirty="0" smtClean="0"/>
              <a:t>Great Britain</a:t>
            </a:r>
            <a:endParaRPr lang="en-US" dirty="0"/>
          </a:p>
        </p:txBody>
      </p:sp>
    </p:spTree>
    <p:extLst>
      <p:ext uri="{BB962C8B-B14F-4D97-AF65-F5344CB8AC3E}">
        <p14:creationId xmlns:p14="http://schemas.microsoft.com/office/powerpoint/2010/main" val="41873475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buNone/>
            </a:pPr>
            <a:r>
              <a:rPr lang="en-US" dirty="0" smtClean="0"/>
              <a:t>12. What was the </a:t>
            </a:r>
            <a:r>
              <a:rPr lang="en-US" i="1" dirty="0" err="1" smtClean="0"/>
              <a:t>Schlieffen</a:t>
            </a:r>
            <a:r>
              <a:rPr lang="en-US" i="1" dirty="0" smtClean="0"/>
              <a:t> Plan</a:t>
            </a:r>
            <a:r>
              <a:rPr lang="en-US" dirty="0" smtClean="0"/>
              <a:t>?</a:t>
            </a:r>
          </a:p>
          <a:p>
            <a:r>
              <a:rPr lang="en-US" dirty="0" smtClean="0"/>
              <a:t>It was a German military strategy to invade France via an invasion route through Belgium</a:t>
            </a:r>
          </a:p>
          <a:p>
            <a:r>
              <a:rPr lang="en-US" dirty="0" smtClean="0"/>
              <a:t>The idea was to pass through Belgium, cross into France, conquer Paris quickly, and force France out of the war</a:t>
            </a:r>
          </a:p>
          <a:p>
            <a:r>
              <a:rPr lang="en-US" dirty="0" smtClean="0"/>
              <a:t>It almost worked…but came up short in 1914</a:t>
            </a:r>
            <a:endParaRPr lang="en-US" dirty="0"/>
          </a:p>
        </p:txBody>
      </p:sp>
    </p:spTree>
    <p:extLst>
      <p:ext uri="{BB962C8B-B14F-4D97-AF65-F5344CB8AC3E}">
        <p14:creationId xmlns:p14="http://schemas.microsoft.com/office/powerpoint/2010/main" val="382600607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49</TotalTime>
  <Words>759</Words>
  <Application>Microsoft Macintosh PowerPoint</Application>
  <PresentationFormat>On-screen Show (4:3)</PresentationFormat>
  <Paragraphs>64</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America and WWI Part 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Leavins</dc:creator>
  <cp:lastModifiedBy>Mark Leavins</cp:lastModifiedBy>
  <cp:revision>16</cp:revision>
  <dcterms:created xsi:type="dcterms:W3CDTF">2012-04-04T16:44:54Z</dcterms:created>
  <dcterms:modified xsi:type="dcterms:W3CDTF">2012-04-04T17:34:14Z</dcterms:modified>
</cp:coreProperties>
</file>