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13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87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4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5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3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7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66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0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4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03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0DEE5-12E0-4E4B-8299-CE1D34E76C43}" type="datetimeFigureOut">
              <a:rPr lang="en-US" smtClean="0"/>
              <a:t>4/9/12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BF938-E087-304C-8FEE-405F0A0CD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7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 and WWI</a:t>
            </a:r>
            <a:br>
              <a:rPr lang="en-US" dirty="0" smtClean="0"/>
            </a:br>
            <a:r>
              <a:rPr lang="en-US" dirty="0" smtClean="0"/>
              <a:t>Part 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6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The </a:t>
            </a:r>
            <a:r>
              <a:rPr lang="en-US" i="1" dirty="0" smtClean="0"/>
              <a:t>American Expeditionary Force</a:t>
            </a:r>
            <a:r>
              <a:rPr lang="en-US" dirty="0" smtClean="0"/>
              <a:t> was commanded by what American general?</a:t>
            </a:r>
          </a:p>
          <a:p>
            <a:r>
              <a:rPr lang="en-US" dirty="0" smtClean="0"/>
              <a:t>General John J. “Blackjack” Pershing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American troops were nicknamed what?</a:t>
            </a:r>
          </a:p>
          <a:p>
            <a:r>
              <a:rPr lang="en-US" dirty="0" smtClean="0"/>
              <a:t>Doughboys (possibly because of their white belts)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00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16. What were some of the features of warfare on the Western Front when U.S. troops arrived in 1917-1918?</a:t>
            </a:r>
          </a:p>
          <a:p>
            <a:r>
              <a:rPr lang="en-US" dirty="0" smtClean="0"/>
              <a:t>Intricate trench systems on both sides</a:t>
            </a:r>
          </a:p>
          <a:p>
            <a:r>
              <a:rPr lang="en-US" dirty="0" smtClean="0"/>
              <a:t>Massive artillery bombardments on both sides</a:t>
            </a:r>
          </a:p>
          <a:p>
            <a:r>
              <a:rPr lang="en-US" dirty="0" smtClean="0"/>
              <a:t>Deadly machine gun fire on both sides</a:t>
            </a:r>
          </a:p>
          <a:p>
            <a:r>
              <a:rPr lang="en-US" dirty="0" smtClean="0"/>
              <a:t>The use of poisonous gas by both sides</a:t>
            </a:r>
          </a:p>
          <a:p>
            <a:r>
              <a:rPr lang="en-US" dirty="0" smtClean="0"/>
              <a:t>The use of armed aircraft by both sides</a:t>
            </a:r>
          </a:p>
          <a:p>
            <a:r>
              <a:rPr lang="en-US" dirty="0" smtClean="0"/>
              <a:t>The use of massive infantry assaults by both sides</a:t>
            </a:r>
          </a:p>
          <a:p>
            <a:r>
              <a:rPr lang="en-US" dirty="0" smtClean="0"/>
              <a:t>Massive casualties on both sides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88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Infantry, WWI</a:t>
            </a:r>
            <a:endParaRPr lang="en-US" dirty="0"/>
          </a:p>
        </p:txBody>
      </p:sp>
      <p:pic>
        <p:nvPicPr>
          <p:cNvPr id="4" name="Content Placeholder 3" descr="infant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279" r="-37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85624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 French Troops in a trench</a:t>
            </a:r>
            <a:endParaRPr lang="en-US" dirty="0"/>
          </a:p>
        </p:txBody>
      </p:sp>
      <p:pic>
        <p:nvPicPr>
          <p:cNvPr id="4" name="Content Placeholder 3" descr="tumblr_m136i83z951r6y3vao1_50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2" b="8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0543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WWI Machine Gunner wearing Gas Mask</a:t>
            </a:r>
            <a:endParaRPr lang="en-US" dirty="0"/>
          </a:p>
        </p:txBody>
      </p:sp>
      <p:pic>
        <p:nvPicPr>
          <p:cNvPr id="4" name="Content Placeholder 3" descr="wwi-picture-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16" r="-189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134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WWI Aircraft, British versus German</a:t>
            </a:r>
            <a:endParaRPr lang="en-US" dirty="0"/>
          </a:p>
        </p:txBody>
      </p:sp>
      <p:pic>
        <p:nvPicPr>
          <p:cNvPr id="4" name="Content Placeholder 3" descr="ac000-paintin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67" r="-93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337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poster about German Airship raids</a:t>
            </a:r>
            <a:endParaRPr lang="en-US" dirty="0"/>
          </a:p>
        </p:txBody>
      </p:sp>
      <p:pic>
        <p:nvPicPr>
          <p:cNvPr id="4" name="Content Placeholder 3" descr="220px-It_is_far_better_to_face_the_bullet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373" r="-863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9746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Propaganda Poster Showing a German Airship Being Destroyed</a:t>
            </a:r>
            <a:endParaRPr lang="en-US" dirty="0"/>
          </a:p>
        </p:txBody>
      </p:sp>
      <p:pic>
        <p:nvPicPr>
          <p:cNvPr id="4" name="Content Placeholder 3" descr="220px-The_End_of_the_'Baby-Killer'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771" r="-987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4999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Naval Forces</a:t>
            </a:r>
            <a:br>
              <a:rPr lang="en-US" dirty="0" smtClean="0"/>
            </a:br>
            <a:r>
              <a:rPr lang="en-US" dirty="0" smtClean="0"/>
              <a:t>The Battle of Jutland, 1916</a:t>
            </a:r>
            <a:endParaRPr lang="en-US" dirty="0"/>
          </a:p>
        </p:txBody>
      </p:sp>
      <p:pic>
        <p:nvPicPr>
          <p:cNvPr id="4" name="Content Placeholder 3" descr="TheBattleOfJutlandMay311916RoyalChristmasCar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3" b="121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5852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American “Doughboy”</a:t>
            </a:r>
            <a:br>
              <a:rPr lang="en-US" dirty="0" smtClean="0"/>
            </a:br>
            <a:r>
              <a:rPr lang="en-US" dirty="0" smtClean="0"/>
              <a:t>WWI Soldier, circa 1918</a:t>
            </a:r>
            <a:endParaRPr lang="en-US" dirty="0"/>
          </a:p>
        </p:txBody>
      </p:sp>
      <p:pic>
        <p:nvPicPr>
          <p:cNvPr id="4" name="Content Placeholder 3" descr="150px-HAB_ww1_191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283" r="-97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2477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 U.S. Army Recruiting Poster</a:t>
            </a:r>
            <a:endParaRPr lang="en-US" dirty="0"/>
          </a:p>
        </p:txBody>
      </p:sp>
      <p:pic>
        <p:nvPicPr>
          <p:cNvPr id="4" name="Content Placeholder 3" descr="ww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433" r="-724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9115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17. What did the Treaty of Brest-Litovsk do in early 1918?</a:t>
            </a:r>
          </a:p>
          <a:p>
            <a:r>
              <a:rPr lang="en-US" dirty="0" smtClean="0"/>
              <a:t>It pulled Russia out of the war</a:t>
            </a:r>
          </a:p>
          <a:p>
            <a:r>
              <a:rPr lang="en-US" dirty="0" smtClean="0"/>
              <a:t>The Bolsheviks, under Lenin and Trotsky, gave up a great deal of Russian territory in order to make peace with Germany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What did the Treaty of Brest-Litovsk allow Germany to do?</a:t>
            </a:r>
          </a:p>
          <a:p>
            <a:r>
              <a:rPr lang="en-US" dirty="0" smtClean="0"/>
              <a:t>Move many troops from the Eastern Front to the Western Front…troops that would be used against U.S. troops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9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19. In May 1918, U.S. troops helped stop a German advance towards Paris at what battle?</a:t>
            </a:r>
          </a:p>
          <a:p>
            <a:r>
              <a:rPr lang="en-US" dirty="0" smtClean="0"/>
              <a:t>Cantigny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At what did battle in June 1918 did American troops again help stop a German advance on Paris?</a:t>
            </a:r>
          </a:p>
          <a:p>
            <a:r>
              <a:rPr lang="en-US" dirty="0" smtClean="0"/>
              <a:t>Chateau-Thierry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69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21. By September 1918, American troops had tipped the balance of the war to which side?</a:t>
            </a:r>
          </a:p>
          <a:p>
            <a:r>
              <a:rPr lang="en-US" dirty="0" smtClean="0"/>
              <a:t>The Allied side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Which Central Powers country surrendered to the Allies on November 3, 1918?</a:t>
            </a:r>
          </a:p>
          <a:p>
            <a:r>
              <a:rPr lang="en-US" dirty="0" smtClean="0"/>
              <a:t>Austria-Hungary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04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23. Also, on November 3, 1918, what did some German sailors begin to do?</a:t>
            </a:r>
          </a:p>
          <a:p>
            <a:r>
              <a:rPr lang="en-US" dirty="0" smtClean="0"/>
              <a:t>Mutiny against German governmental authority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24. On November 9, 1918, in the German capital city of Berlin, what types of leaders declared Germany to be a new republic?</a:t>
            </a:r>
          </a:p>
          <a:p>
            <a:r>
              <a:rPr lang="en-US" dirty="0" smtClean="0"/>
              <a:t>Socialist Revolutionaries…though the socialist revolution in Germany did not last 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14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25. Who abdicated in Germany?</a:t>
            </a:r>
          </a:p>
          <a:p>
            <a:r>
              <a:rPr lang="en-US" dirty="0" smtClean="0"/>
              <a:t>Kaiser Wilhelm II (The German Emperor)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26. To avoid outright conquest, Germany agreed to what?</a:t>
            </a:r>
          </a:p>
          <a:p>
            <a:r>
              <a:rPr lang="en-US" dirty="0" smtClean="0"/>
              <a:t>An Armistice…an agreement to end the fighting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27. When did the fighting end?</a:t>
            </a:r>
          </a:p>
          <a:p>
            <a:r>
              <a:rPr lang="en-US" dirty="0" smtClean="0"/>
              <a:t>On November 11, 1918…The eleventh hour of the eleventh day of the eleventh month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16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28. When the armistice went into effect on November 11, 1918, Germany was essentially a what?</a:t>
            </a:r>
          </a:p>
          <a:p>
            <a:r>
              <a:rPr lang="en-US" dirty="0" smtClean="0"/>
              <a:t>A defeated nation in which the government had essentially collapsed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29. About how many people died as a result of WWI?</a:t>
            </a:r>
          </a:p>
          <a:p>
            <a:r>
              <a:rPr lang="en-US" dirty="0" smtClean="0"/>
              <a:t>About 22 million</a:t>
            </a:r>
          </a:p>
          <a:p>
            <a:r>
              <a:rPr lang="en-US" dirty="0" smtClean="0"/>
              <a:t>In terms of death, it was a rehearsal for World War Two (1939-1945).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071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30. After the fighting ended on November 11, 1918, what was still left to be done?</a:t>
            </a:r>
          </a:p>
          <a:p>
            <a:r>
              <a:rPr lang="en-US" dirty="0" smtClean="0"/>
              <a:t>The Allied nations and the Central Powers nations had to negotiate a formal peace treaty that would formally end WWI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01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When the United States joined the Allied side in WWI in April 1917, it was the first time for what?</a:t>
            </a:r>
          </a:p>
          <a:p>
            <a:r>
              <a:rPr lang="en-US" dirty="0" smtClean="0"/>
              <a:t>The first time the United States had entered a general European war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April 1917, the United States was not prepared for what?</a:t>
            </a:r>
          </a:p>
          <a:p>
            <a:r>
              <a:rPr lang="en-US" dirty="0" smtClean="0"/>
              <a:t>A large war</a:t>
            </a:r>
          </a:p>
          <a:p>
            <a:r>
              <a:rPr lang="en-US" dirty="0" smtClean="0"/>
              <a:t>At the time, the U.S. Army was relatively small, around 200,000 troops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29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3. What did the United States enact in May 1917?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Selective Service Act</a:t>
            </a:r>
            <a:r>
              <a:rPr lang="en-US" dirty="0" smtClean="0"/>
              <a:t>, a law to carry out a military draft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By the end of 1918, how many American men had registered for the draft?</a:t>
            </a:r>
          </a:p>
          <a:p>
            <a:r>
              <a:rPr lang="en-US" dirty="0" smtClean="0"/>
              <a:t>About 24 million men</a:t>
            </a:r>
          </a:p>
          <a:p>
            <a:r>
              <a:rPr lang="en-US" dirty="0" smtClean="0"/>
              <a:t>Please note: These were registrations, not enlistments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218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Out of this 24 million, how many were called up?</a:t>
            </a:r>
          </a:p>
          <a:p>
            <a:r>
              <a:rPr lang="en-US" dirty="0" smtClean="0"/>
              <a:t>About 3 million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About how many American troops actually deployed for duty in Europe before the fighting ended in November 1918?</a:t>
            </a:r>
          </a:p>
          <a:p>
            <a:r>
              <a:rPr lang="en-US" dirty="0" smtClean="0"/>
              <a:t>About 2 million American troops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81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7. Of these 2 million American troops who deployed to Europe, about how many of them experienced actual combat (fighting)?</a:t>
            </a:r>
          </a:p>
          <a:p>
            <a:r>
              <a:rPr lang="en-US" dirty="0" smtClean="0"/>
              <a:t>About 75% of them…or 1.5 million troops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About how many U.S. servicemen died in WWI?</a:t>
            </a:r>
          </a:p>
          <a:p>
            <a:r>
              <a:rPr lang="en-US" dirty="0" smtClean="0"/>
              <a:t>About 116,000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9. About how many U.S. servicemen were wounded in WWI?</a:t>
            </a:r>
          </a:p>
          <a:p>
            <a:r>
              <a:rPr lang="en-US" dirty="0" smtClean="0"/>
              <a:t>About 204,000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564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10. About how many African-Americans served in the U.S. military in WWI?</a:t>
            </a:r>
          </a:p>
          <a:p>
            <a:r>
              <a:rPr lang="en-US" dirty="0" smtClean="0"/>
              <a:t>About 400,000, with more than half serving in France</a:t>
            </a:r>
          </a:p>
          <a:p>
            <a:r>
              <a:rPr lang="en-US" dirty="0" smtClean="0"/>
              <a:t>Many of these men returned home from military duty with new perspectives on how American life should be</a:t>
            </a:r>
          </a:p>
          <a:p>
            <a:r>
              <a:rPr lang="en-US" dirty="0" smtClean="0"/>
              <a:t>Returning African-American servicemen from WWI (1917-1918) and WWII (1941-1945) helped pave the way for the Civil Rights Movement of the 1950s and 1960s.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84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11. The vast amount of American servicemen and war material had to be transported to where, and how?</a:t>
            </a:r>
          </a:p>
          <a:p>
            <a:r>
              <a:rPr lang="en-US" dirty="0" smtClean="0"/>
              <a:t>Most went to France, and to get there, had to cross the Atlantic Ocean in ships that were endangered by German U-Boats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With naval escorts, many American transport ships traveled in what?</a:t>
            </a:r>
          </a:p>
          <a:p>
            <a:r>
              <a:rPr lang="en-US" dirty="0" smtClean="0"/>
              <a:t>Convoys (groups of ships escorted by American and/or British warships)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7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13. When American troops began arriving and fighting in France (alongside British and French troops), what was the state of the Allied war effort on the Western Front?</a:t>
            </a:r>
          </a:p>
          <a:p>
            <a:r>
              <a:rPr lang="en-US" dirty="0" smtClean="0"/>
              <a:t>The Allied troops from France and Great Britain were exhausted and demoralized after 3 years of fighting</a:t>
            </a:r>
          </a:p>
          <a:p>
            <a:r>
              <a:rPr lang="en-US" dirty="0" smtClean="0"/>
              <a:t>On the other side, Germany too was facing exhaustion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318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1006</Words>
  <Application>Microsoft Macintosh PowerPoint</Application>
  <PresentationFormat>On-screen Show (4:3)</PresentationFormat>
  <Paragraphs>97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America and WWI Part D</vt:lpstr>
      <vt:lpstr>WWI U.S. Army Recruiting Poster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German Infantry, WWI</vt:lpstr>
      <vt:lpstr>WWI French Troops in a trench</vt:lpstr>
      <vt:lpstr>WWI Machine Gunner wearing Gas Mask</vt:lpstr>
      <vt:lpstr>WWI Aircraft, British versus German</vt:lpstr>
      <vt:lpstr>British poster about German Airship raids</vt:lpstr>
      <vt:lpstr>British Propaganda Poster Showing a German Airship Being Destroyed</vt:lpstr>
      <vt:lpstr>British Naval Forces The Battle of Jutland, 1916</vt:lpstr>
      <vt:lpstr>American “Doughboy” WWI Soldier, circa 1918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and WWI Part D</dc:title>
  <dc:creator>Mark Leavins</dc:creator>
  <cp:lastModifiedBy>Mark Leavins</cp:lastModifiedBy>
  <cp:revision>21</cp:revision>
  <dcterms:created xsi:type="dcterms:W3CDTF">2012-04-09T15:40:57Z</dcterms:created>
  <dcterms:modified xsi:type="dcterms:W3CDTF">2012-04-09T17:48:00Z</dcterms:modified>
</cp:coreProperties>
</file>