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4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2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7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7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33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2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78347-4CB1-8440-911F-4D90D40FF66F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1E025-7BB6-C041-A7B7-B3528F2A0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American Foreign Policy 1898-1914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9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What was </a:t>
            </a:r>
            <a:r>
              <a:rPr lang="en-US" i="1" dirty="0" smtClean="0"/>
              <a:t>Dollar Diplomacy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U.S. policy in which the American government would use American diplomatic/military power to  guarantee loan payments from Latin American governments who owed money to American banks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54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14. What was </a:t>
            </a:r>
            <a:r>
              <a:rPr lang="en-US" i="1" dirty="0" smtClean="0"/>
              <a:t>Missionary Diplomacy</a:t>
            </a:r>
            <a:r>
              <a:rPr lang="en-US" dirty="0" smtClean="0"/>
              <a:t>?</a:t>
            </a:r>
          </a:p>
          <a:p>
            <a:r>
              <a:rPr lang="en-US" dirty="0" smtClean="0"/>
              <a:t>Woodrow Wilson’s approach to foreign policy in Latin America in which the U.S. maintained a moral opposition towards Latin American regimes that were oppressive, undemocratic, or a threat to American interests</a:t>
            </a:r>
          </a:p>
          <a:p>
            <a:r>
              <a:rPr lang="en-US" dirty="0" smtClean="0"/>
              <a:t>Missionary Diplomacy added the notion that the U.S. had a moral responsibility to promote good behavior by nations in the Western Hemisphere.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37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From about 1876 to 1910, who ruled Mexico with an iron hand, so to speak?</a:t>
            </a:r>
          </a:p>
          <a:p>
            <a:r>
              <a:rPr lang="en-US" dirty="0" smtClean="0"/>
              <a:t>President </a:t>
            </a:r>
            <a:r>
              <a:rPr lang="en-US" dirty="0" err="1" smtClean="0"/>
              <a:t>Porfirio</a:t>
            </a:r>
            <a:r>
              <a:rPr lang="en-US" dirty="0" smtClean="0"/>
              <a:t> Diaz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In 1911, under the leadership of Francisco Madero, overthrew Diaz and launched what?</a:t>
            </a:r>
          </a:p>
          <a:p>
            <a:r>
              <a:rPr lang="en-US" dirty="0" smtClean="0"/>
              <a:t>The Mexican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21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Under </a:t>
            </a:r>
            <a:r>
              <a:rPr lang="en-US" dirty="0" err="1" smtClean="0"/>
              <a:t>Porfirio</a:t>
            </a:r>
            <a:r>
              <a:rPr lang="en-US" dirty="0" smtClean="0"/>
              <a:t> Diaz, who controlled much of Mexico’s natural resources?</a:t>
            </a:r>
          </a:p>
          <a:p>
            <a:r>
              <a:rPr lang="en-US" dirty="0" smtClean="0"/>
              <a:t>Foreign investors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Under </a:t>
            </a:r>
            <a:r>
              <a:rPr lang="en-US" dirty="0" err="1" smtClean="0"/>
              <a:t>Porfirio</a:t>
            </a:r>
            <a:r>
              <a:rPr lang="en-US" dirty="0" smtClean="0"/>
              <a:t> Diaz, what was the lot of most Mexicans?</a:t>
            </a:r>
          </a:p>
          <a:p>
            <a:r>
              <a:rPr lang="en-US" dirty="0" smtClean="0"/>
              <a:t>Most were poor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016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19. When </a:t>
            </a:r>
            <a:r>
              <a:rPr lang="en-US" dirty="0" err="1" smtClean="0"/>
              <a:t>Victoriano</a:t>
            </a:r>
            <a:r>
              <a:rPr lang="en-US" dirty="0" smtClean="0"/>
              <a:t> </a:t>
            </a:r>
            <a:r>
              <a:rPr lang="en-US" dirty="0" err="1" smtClean="0"/>
              <a:t>Heurta</a:t>
            </a:r>
            <a:r>
              <a:rPr lang="en-US" dirty="0" smtClean="0"/>
              <a:t> overthrew Madero, how did President Woodrow Wilson respond?</a:t>
            </a:r>
          </a:p>
          <a:p>
            <a:r>
              <a:rPr lang="en-US" dirty="0" smtClean="0"/>
              <a:t>Wilson refused to recognize (i.e. acknowledge the legitimacy of) the government of Huerta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What did the United States do in Mexico in 1914?</a:t>
            </a:r>
          </a:p>
          <a:p>
            <a:r>
              <a:rPr lang="en-US" dirty="0" smtClean="0"/>
              <a:t>In response to Mexican arrests of American sailors, Wilson ordered the U.S. Marine Corps to invade and occupy Vera Cruz, a Mexican city on the Gulf of Mexico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059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21. The U.S. seizure of Vera Cruz, Mexico nearly brought about what?</a:t>
            </a:r>
          </a:p>
          <a:p>
            <a:r>
              <a:rPr lang="en-US" dirty="0" smtClean="0"/>
              <a:t>War between the U.S. and Mexico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What happened to the Huerta regime?</a:t>
            </a:r>
          </a:p>
          <a:p>
            <a:r>
              <a:rPr lang="en-US" dirty="0" smtClean="0"/>
              <a:t>It collapsed and a new regime under </a:t>
            </a:r>
            <a:r>
              <a:rPr lang="en-US" dirty="0" err="1" smtClean="0"/>
              <a:t>Venustiano</a:t>
            </a:r>
            <a:r>
              <a:rPr lang="en-US" dirty="0" smtClean="0"/>
              <a:t> Carranza came to power in 1915</a:t>
            </a:r>
          </a:p>
          <a:p>
            <a:r>
              <a:rPr lang="en-US" dirty="0" smtClean="0"/>
              <a:t>Missionary Diplomacy had helped bring about a change of leadership in Mexico</a:t>
            </a:r>
          </a:p>
          <a:p>
            <a:r>
              <a:rPr lang="en-US" dirty="0" smtClean="0"/>
              <a:t>Wilson recognized the Carranza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78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23. What two important Mexican revolutionaries opposed Carranza?</a:t>
            </a:r>
          </a:p>
          <a:p>
            <a:r>
              <a:rPr lang="en-US" dirty="0" err="1" smtClean="0"/>
              <a:t>Emiliano</a:t>
            </a:r>
            <a:r>
              <a:rPr lang="en-US" dirty="0" smtClean="0"/>
              <a:t> Zapata</a:t>
            </a:r>
          </a:p>
          <a:p>
            <a:r>
              <a:rPr lang="en-US" dirty="0" err="1" smtClean="0"/>
              <a:t>Pancho</a:t>
            </a:r>
            <a:r>
              <a:rPr lang="en-US" dirty="0" smtClean="0"/>
              <a:t> Villa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When Wilson backed Carranza, how did </a:t>
            </a:r>
            <a:r>
              <a:rPr lang="en-US" dirty="0" err="1" smtClean="0"/>
              <a:t>Pancho</a:t>
            </a:r>
            <a:r>
              <a:rPr lang="en-US" dirty="0" smtClean="0"/>
              <a:t> Villa respond?</a:t>
            </a:r>
          </a:p>
          <a:p>
            <a:r>
              <a:rPr lang="en-US" dirty="0" smtClean="0"/>
              <a:t>He attacked mining interests in northern Mexico</a:t>
            </a:r>
          </a:p>
          <a:p>
            <a:r>
              <a:rPr lang="en-US" dirty="0" smtClean="0"/>
              <a:t>He crossed the U.S. border and attacked Columbus, New Mexico in early 1916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660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How did the United States respond to </a:t>
            </a:r>
            <a:r>
              <a:rPr lang="en-US" dirty="0" err="1" smtClean="0"/>
              <a:t>Pancho</a:t>
            </a:r>
            <a:r>
              <a:rPr lang="en-US" dirty="0" smtClean="0"/>
              <a:t> Villa’s “invasion” of the United States?</a:t>
            </a:r>
          </a:p>
          <a:p>
            <a:r>
              <a:rPr lang="en-US" dirty="0" smtClean="0"/>
              <a:t>Wilson sent General “Blackjack” Pershing with a force of American soldiers to chase down </a:t>
            </a:r>
            <a:r>
              <a:rPr lang="en-US" dirty="0" err="1" smtClean="0"/>
              <a:t>Pancho</a:t>
            </a:r>
            <a:r>
              <a:rPr lang="en-US" dirty="0" smtClean="0"/>
              <a:t> Villa</a:t>
            </a:r>
          </a:p>
          <a:p>
            <a:r>
              <a:rPr lang="en-US" dirty="0" smtClean="0"/>
              <a:t>Pershing’s troops never caught </a:t>
            </a:r>
            <a:r>
              <a:rPr lang="en-US" dirty="0" err="1" smtClean="0"/>
              <a:t>Pancho</a:t>
            </a:r>
            <a:r>
              <a:rPr lang="en-US" dirty="0" smtClean="0"/>
              <a:t> Villa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6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26. In June 1916, U.S. troops clashed with whom?</a:t>
            </a:r>
          </a:p>
          <a:p>
            <a:r>
              <a:rPr lang="en-US" dirty="0" smtClean="0"/>
              <a:t>Carranza’s troops</a:t>
            </a:r>
          </a:p>
          <a:p>
            <a:r>
              <a:rPr lang="en-US" dirty="0" smtClean="0"/>
              <a:t>War again seemed imminent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27. In February 1917, Wilson did what?</a:t>
            </a:r>
          </a:p>
          <a:p>
            <a:r>
              <a:rPr lang="en-US" dirty="0" smtClean="0"/>
              <a:t>Ordered U.S. troops out of Mexico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346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In 1917, Mexico created a constitution that did what?</a:t>
            </a:r>
          </a:p>
          <a:p>
            <a:r>
              <a:rPr lang="en-US" dirty="0" smtClean="0"/>
              <a:t>Granted Mexican government control over its oil and mineral resources</a:t>
            </a:r>
          </a:p>
          <a:p>
            <a:r>
              <a:rPr lang="en-US" dirty="0" smtClean="0"/>
              <a:t>Placed restrictions on foreign investment in Mexico</a:t>
            </a:r>
          </a:p>
          <a:p>
            <a:r>
              <a:rPr lang="en-US" dirty="0" smtClean="0"/>
              <a:t>Mexico’s 1917 Constitution is still in effect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36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Regarding sea transportation, what link between the Atlantic and Pacific Oceans had long been desired by the United States and European powers?</a:t>
            </a:r>
          </a:p>
          <a:p>
            <a:r>
              <a:rPr lang="en-US" dirty="0" smtClean="0"/>
              <a:t>They wanted a canal through Central America that would link the two great oceans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745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29. In 1920, who took power in Mexico?</a:t>
            </a:r>
          </a:p>
          <a:p>
            <a:r>
              <a:rPr lang="en-US" dirty="0" smtClean="0"/>
              <a:t>Alvaro Obregon, a moderate</a:t>
            </a:r>
          </a:p>
          <a:p>
            <a:r>
              <a:rPr lang="en-US" dirty="0" smtClean="0"/>
              <a:t>The Mexican Revolution was largely over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30. What were several of the United States’ foreign policy achievements of the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century?</a:t>
            </a:r>
          </a:p>
          <a:p>
            <a:r>
              <a:rPr lang="en-US" dirty="0" smtClean="0"/>
              <a:t>Expanded access to foreign markets</a:t>
            </a:r>
          </a:p>
          <a:p>
            <a:r>
              <a:rPr lang="en-US" dirty="0" smtClean="0"/>
              <a:t>Built a modern navy</a:t>
            </a:r>
          </a:p>
          <a:p>
            <a:r>
              <a:rPr lang="en-US" dirty="0" smtClean="0"/>
              <a:t>Exercised its international “police power” in </a:t>
            </a:r>
            <a:r>
              <a:rPr lang="en-US" smtClean="0"/>
              <a:t>Latin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5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2. What were some potential sites for a canal?</a:t>
            </a:r>
          </a:p>
          <a:p>
            <a:r>
              <a:rPr lang="en-US" dirty="0" smtClean="0"/>
              <a:t>Across Nicaragua, a nation with a large lake</a:t>
            </a:r>
          </a:p>
          <a:p>
            <a:r>
              <a:rPr lang="en-US" dirty="0" smtClean="0"/>
              <a:t>Across the Panama Isthmus, an area that belonged to Columbia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did the 1901 Hay-</a:t>
            </a:r>
            <a:r>
              <a:rPr lang="en-US" dirty="0" err="1" smtClean="0"/>
              <a:t>Pauncefote</a:t>
            </a:r>
            <a:r>
              <a:rPr lang="en-US" dirty="0" smtClean="0"/>
              <a:t> Treaty do?</a:t>
            </a:r>
          </a:p>
          <a:p>
            <a:r>
              <a:rPr lang="en-US" dirty="0" smtClean="0"/>
              <a:t>Great Britain gave the U.S. exclusive rights to build and control a Central American canal</a:t>
            </a:r>
          </a:p>
          <a:p>
            <a:r>
              <a:rPr lang="en-US" dirty="0" smtClean="0"/>
              <a:t>Prior to this treaty, the U.S. and Britain planned to share custody of the canal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49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In 1903, the U.S. decided to build a canal through what route?</a:t>
            </a:r>
          </a:p>
          <a:p>
            <a:r>
              <a:rPr lang="en-US" dirty="0" smtClean="0"/>
              <a:t>Panama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For $40 million the United States brought the rights to the route from whom?</a:t>
            </a:r>
          </a:p>
          <a:p>
            <a:r>
              <a:rPr lang="en-US" dirty="0" smtClean="0"/>
              <a:t>A French company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37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6. But what country controlled the Province of Panama in 1903?</a:t>
            </a:r>
          </a:p>
          <a:p>
            <a:r>
              <a:rPr lang="en-US" dirty="0" smtClean="0"/>
              <a:t>Columbia</a:t>
            </a:r>
          </a:p>
          <a:p>
            <a:r>
              <a:rPr lang="en-US" dirty="0" smtClean="0"/>
              <a:t>The U.S. needed Columbian permission to begin construction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When negotiations between Columbia and the U.S. broke down, what happened?</a:t>
            </a:r>
          </a:p>
          <a:p>
            <a:r>
              <a:rPr lang="en-US" dirty="0" smtClean="0"/>
              <a:t>A Panamanian revolt against Columbia broke out</a:t>
            </a:r>
          </a:p>
          <a:p>
            <a:r>
              <a:rPr lang="en-US" dirty="0" smtClean="0"/>
              <a:t>On November 3, 1903 nearly a dozen U.S. warships were present offshore when Panama declared its independence from Columbia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What happened 15 days later?</a:t>
            </a:r>
          </a:p>
          <a:p>
            <a:r>
              <a:rPr lang="en-US" dirty="0" smtClean="0"/>
              <a:t>The U.S. and the new nation of Panama reached an agreement in which the United States purchased the “canal zone” for $10 million plus an annual rent of $250,000</a:t>
            </a:r>
          </a:p>
          <a:p>
            <a:r>
              <a:rPr lang="en-US" dirty="0" smtClean="0"/>
              <a:t>Payments were scheduled to begin in 1913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0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9. What were some of the key achievements and events in constructing the Panama Canal?</a:t>
            </a:r>
          </a:p>
          <a:p>
            <a:r>
              <a:rPr lang="en-US" dirty="0" smtClean="0"/>
              <a:t>Builders had to fight yellow fever and malaria</a:t>
            </a:r>
          </a:p>
          <a:p>
            <a:r>
              <a:rPr lang="en-US" dirty="0" smtClean="0"/>
              <a:t>The soft volcanic soil was hard to remove</a:t>
            </a:r>
          </a:p>
          <a:p>
            <a:r>
              <a:rPr lang="en-US" dirty="0" smtClean="0"/>
              <a:t>Work began in 1904</a:t>
            </a:r>
          </a:p>
          <a:p>
            <a:r>
              <a:rPr lang="en-US" dirty="0" smtClean="0"/>
              <a:t>More than 43,000 workers were employed at one point</a:t>
            </a:r>
          </a:p>
          <a:p>
            <a:r>
              <a:rPr lang="en-US" dirty="0" smtClean="0"/>
              <a:t>Many of the workers were Blacks from the British West Indies</a:t>
            </a:r>
          </a:p>
          <a:p>
            <a:r>
              <a:rPr lang="en-US" dirty="0" smtClean="0"/>
              <a:t>More than 5,600 workers died from accidents or disease</a:t>
            </a:r>
          </a:p>
          <a:p>
            <a:r>
              <a:rPr lang="en-US" dirty="0" smtClean="0"/>
              <a:t>It cost the U.S. about $380 million to build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993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About how long is the Panama Canal?</a:t>
            </a:r>
          </a:p>
          <a:p>
            <a:r>
              <a:rPr lang="en-US" dirty="0" smtClean="0"/>
              <a:t>51 miles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The Panama Canal, due to the hilly terrain, uses locks to raise and lower ships a total of how many feet over the entire journey?</a:t>
            </a:r>
          </a:p>
          <a:p>
            <a:r>
              <a:rPr lang="en-US" dirty="0" smtClean="0"/>
              <a:t>170 feet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29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What was the </a:t>
            </a:r>
            <a:r>
              <a:rPr lang="en-US" i="1" dirty="0" smtClean="0"/>
              <a:t>Roosevelt Corollary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1904, President Teddy Roosevelt declared that political disorder in Latin America might force the U.S. to intervene in Latin American affairs as a “police power” in order to protect American interests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740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983</Words>
  <Application>Microsoft Macintosh PowerPoint</Application>
  <PresentationFormat>On-screen Show (4:3)</PresentationFormat>
  <Paragraphs>95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American Foreign Policy 1898-1914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16</cp:revision>
  <dcterms:created xsi:type="dcterms:W3CDTF">2012-04-02T17:25:47Z</dcterms:created>
  <dcterms:modified xsi:type="dcterms:W3CDTF">2012-04-02T18:51:38Z</dcterms:modified>
</cp:coreProperties>
</file>