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5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49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15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52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09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7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1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8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1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623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94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48CE6-F38C-2344-A52F-A7C1003F4092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36F36-70B0-E94D-BC9E-94CC7BD1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3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8, Section 3</a:t>
            </a:r>
            <a:br>
              <a:rPr lang="en-US" dirty="0" smtClean="0"/>
            </a:br>
            <a:r>
              <a:rPr lang="en-US" dirty="0" smtClean="0"/>
              <a:t>Segregation and Discrimination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36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15. OK…Well, how did Southern States make it possible for most whites (whether rich or poor) to register to vote, while keeping almost all African-Americans unregistered?</a:t>
            </a:r>
          </a:p>
          <a:p>
            <a:r>
              <a:rPr lang="en-US" dirty="0" smtClean="0"/>
              <a:t>Through the </a:t>
            </a:r>
            <a:r>
              <a:rPr lang="en-US" i="1" dirty="0" smtClean="0"/>
              <a:t>Grandfather Clause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Who benefited from the Grandfather Clause?</a:t>
            </a:r>
          </a:p>
          <a:p>
            <a:r>
              <a:rPr lang="en-US" dirty="0" smtClean="0"/>
              <a:t>Potential White voters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560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17. What was the Grandfather Clause?</a:t>
            </a:r>
          </a:p>
          <a:p>
            <a:r>
              <a:rPr lang="en-US" dirty="0" smtClean="0"/>
              <a:t>Several Southern States made laws allowing for someone to register to vote </a:t>
            </a:r>
            <a:r>
              <a:rPr lang="en-US" i="1" dirty="0" smtClean="0"/>
              <a:t>if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he, his father, or his </a:t>
            </a:r>
            <a:r>
              <a:rPr lang="en-US" i="1" dirty="0" smtClean="0"/>
              <a:t>grandfather</a:t>
            </a:r>
            <a:r>
              <a:rPr lang="en-US" dirty="0" smtClean="0"/>
              <a:t> had been eligible to vote prior to January 1, 1867.</a:t>
            </a:r>
          </a:p>
          <a:p>
            <a:r>
              <a:rPr lang="en-US" dirty="0" smtClean="0"/>
              <a:t>Hence, thousands of poor whites (and illiterate whites) were </a:t>
            </a:r>
            <a:r>
              <a:rPr lang="en-US" i="1" dirty="0" smtClean="0"/>
              <a:t>grandfathered in</a:t>
            </a:r>
            <a:r>
              <a:rPr lang="en-US" dirty="0"/>
              <a:t> </a:t>
            </a:r>
            <a:r>
              <a:rPr lang="en-US" dirty="0" smtClean="0"/>
              <a:t>and allowed to register to vote.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92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18. In the South, especially Deep South States like Alabama, Mississippi, Louisiana, Georgia, and South Carolina, how long were Blacks systematically kept from registering to vote?</a:t>
            </a:r>
          </a:p>
          <a:p>
            <a:r>
              <a:rPr lang="en-US" dirty="0" smtClean="0"/>
              <a:t>From the late 1800s until the passage of the Voting Rights Act of 1965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In States like Alabama, what happened in November 1966?</a:t>
            </a:r>
          </a:p>
          <a:p>
            <a:r>
              <a:rPr lang="en-US" dirty="0" smtClean="0"/>
              <a:t>For the first time in nearly 100 years, African-Americans voted in massive numbers.</a:t>
            </a:r>
          </a:p>
        </p:txBody>
      </p:sp>
    </p:spTree>
    <p:extLst>
      <p:ext uri="{BB962C8B-B14F-4D97-AF65-F5344CB8AC3E}">
        <p14:creationId xmlns:p14="http://schemas.microsoft.com/office/powerpoint/2010/main" val="3788682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20</a:t>
            </a:r>
            <a:r>
              <a:rPr lang="en-US" dirty="0" smtClean="0"/>
              <a:t>. At the same time that Southern Blacks were disenfranchised (the ability to vote being taken away), what other types of laws were passed in the South?</a:t>
            </a:r>
          </a:p>
          <a:p>
            <a:r>
              <a:rPr lang="en-US" dirty="0" smtClean="0"/>
              <a:t>Jim Crow Laws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What are Jim Crow laws?</a:t>
            </a:r>
          </a:p>
          <a:p>
            <a:r>
              <a:rPr lang="en-US" dirty="0" smtClean="0"/>
              <a:t>Laws that required the separation of Whites and Blacks in most key areas of life, namely the home, the workplace, the school, public facilities, and even the cemetery.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452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22. Basically “Jim Crow” was a synonym for what?</a:t>
            </a:r>
          </a:p>
          <a:p>
            <a:r>
              <a:rPr lang="en-US" dirty="0" smtClean="0"/>
              <a:t>Racial Segregation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23. What did the 1896 U.S. Supreme Court decision in  </a:t>
            </a:r>
            <a:r>
              <a:rPr lang="en-US" i="1" dirty="0" err="1" smtClean="0"/>
              <a:t>Plessy</a:t>
            </a:r>
            <a:r>
              <a:rPr lang="en-US" i="1" dirty="0" smtClean="0"/>
              <a:t> v. Ferguson</a:t>
            </a:r>
            <a:r>
              <a:rPr lang="en-US" dirty="0" smtClean="0"/>
              <a:t> declare to be legal?</a:t>
            </a:r>
          </a:p>
          <a:p>
            <a:r>
              <a:rPr lang="en-US" dirty="0" smtClean="0"/>
              <a:t>The Court declared that “separate but equal” segregated public facilities and schools are legal.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24. When was </a:t>
            </a:r>
            <a:r>
              <a:rPr lang="en-US" i="1" dirty="0" err="1" smtClean="0"/>
              <a:t>Plessy</a:t>
            </a:r>
            <a:r>
              <a:rPr lang="en-US" i="1" dirty="0" smtClean="0"/>
              <a:t> v. Ferguson</a:t>
            </a:r>
            <a:r>
              <a:rPr lang="en-US" dirty="0" smtClean="0"/>
              <a:t> overturned by a U.S. Supreme Court?</a:t>
            </a:r>
          </a:p>
          <a:p>
            <a:r>
              <a:rPr lang="en-US" dirty="0" smtClean="0"/>
              <a:t>On May 17, 1954 when, in the </a:t>
            </a:r>
            <a:r>
              <a:rPr lang="en-US" i="1" dirty="0" smtClean="0"/>
              <a:t>Brown v. Board of Education, </a:t>
            </a:r>
            <a:r>
              <a:rPr lang="en-US" dirty="0" smtClean="0"/>
              <a:t>when the Court declared that “separate but equal” is unconstitutional.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260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25. Thus, for nearly 60 years, what remained legal in the United States (1896-1954)?</a:t>
            </a:r>
          </a:p>
          <a:p>
            <a:r>
              <a:rPr lang="en-US" dirty="0" smtClean="0"/>
              <a:t>Jim Crow Segregation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26. In addition to legally-required segregation in the South, what forms of informal discrimination did Southern Blacks face?</a:t>
            </a:r>
          </a:p>
          <a:p>
            <a:r>
              <a:rPr lang="en-US" dirty="0" smtClean="0"/>
              <a:t>In general, Blacks were expected to be very subservient to Whites.</a:t>
            </a:r>
          </a:p>
          <a:p>
            <a:r>
              <a:rPr lang="en-US" dirty="0" smtClean="0"/>
              <a:t>Blacks were expected to be overly polite to Whites, and never express disapproval to segregation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59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27. While Jim Crow Segregation was largely a southern practice, what type of Black-White relations existed outside the South in the late 1800s and early 1900s?</a:t>
            </a:r>
          </a:p>
          <a:p>
            <a:r>
              <a:rPr lang="en-US" dirty="0" smtClean="0"/>
              <a:t>In the North, Midwest, and West Coast, Black Americans faced numerous forms of bigotry and discrimination, though the discrimination was less formal than in the South.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966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28. In 1900, what non-Southern city experienced a racially-oriented riot?</a:t>
            </a:r>
          </a:p>
          <a:p>
            <a:r>
              <a:rPr lang="en-US" dirty="0" smtClean="0"/>
              <a:t>New York City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29. What is </a:t>
            </a:r>
            <a:r>
              <a:rPr lang="en-US" i="1" dirty="0" smtClean="0"/>
              <a:t>debt peonage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system of near-slavery in which a laborer is forced to continue providing labor to a boss in order to work off a pre-existing debt.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166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30. In the American Southwest, what groups were sometimes victims of debt peonage in the late 1800s and early 1900s?</a:t>
            </a:r>
          </a:p>
          <a:p>
            <a:r>
              <a:rPr lang="en-US" dirty="0" smtClean="0"/>
              <a:t>Mexicans and African-Americans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446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is a </a:t>
            </a:r>
            <a:r>
              <a:rPr lang="en-US" i="1" dirty="0" smtClean="0"/>
              <a:t>lynching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death-by-hanging of a person without legal trial, usually at the hands of an angry mob.</a:t>
            </a:r>
          </a:p>
          <a:p>
            <a:r>
              <a:rPr lang="en-US" dirty="0" smtClean="0"/>
              <a:t>Often, the lynching victim was a member of a minority group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During the late-1800s and early 1900s, individuals from what group of people, on many occasions, were victims of lynching?</a:t>
            </a:r>
          </a:p>
          <a:p>
            <a:r>
              <a:rPr lang="en-US" dirty="0" smtClean="0"/>
              <a:t>African-Americans</a:t>
            </a:r>
          </a:p>
          <a:p>
            <a:r>
              <a:rPr lang="en-US" dirty="0" smtClean="0"/>
              <a:t>From the 1890 to 1920, over 3000 Blacks were lynched in the United States</a:t>
            </a:r>
          </a:p>
          <a:p>
            <a:r>
              <a:rPr lang="en-US" dirty="0" smtClean="0"/>
              <a:t>The last known lynching in the United States was in Mobile, Alabama in 1981, near McGill-</a:t>
            </a:r>
            <a:r>
              <a:rPr lang="en-US" dirty="0" err="1" smtClean="0"/>
              <a:t>Toolen</a:t>
            </a:r>
            <a:r>
              <a:rPr lang="en-US" dirty="0" smtClean="0"/>
              <a:t> Catholic School. Michael Donald, a young African-American was lynched by Ku Klux Klan members.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263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In the late 1800s, African-American journalist, Ida Wells reported persistently  on what theme?</a:t>
            </a:r>
          </a:p>
          <a:p>
            <a:r>
              <a:rPr lang="en-US" dirty="0" smtClean="0"/>
              <a:t>Racial Injustice against Black Americans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What is </a:t>
            </a:r>
            <a:r>
              <a:rPr lang="en-US" i="1" dirty="0" smtClean="0"/>
              <a:t>racial segregation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government-mandated and government-enforced social system in which racial groups are required to live separately from one another.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699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What are some examples of how racial segregation manifested itself in the Southern States?</a:t>
            </a:r>
          </a:p>
          <a:p>
            <a:r>
              <a:rPr lang="en-US" dirty="0" smtClean="0"/>
              <a:t>Blacks and Whites were forbidden to marry</a:t>
            </a:r>
          </a:p>
          <a:p>
            <a:r>
              <a:rPr lang="en-US" dirty="0" smtClean="0"/>
              <a:t>Blacks and Whites attended separate schools</a:t>
            </a:r>
          </a:p>
          <a:p>
            <a:r>
              <a:rPr lang="en-US" dirty="0" smtClean="0"/>
              <a:t>Blacks and Whites had separate public facilities such as water fountains and restrooms</a:t>
            </a:r>
          </a:p>
          <a:p>
            <a:r>
              <a:rPr lang="en-US" dirty="0" smtClean="0"/>
              <a:t>Blacks and whites were forbidden to eat together in restaurants and lunch counters.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960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6. The 15</a:t>
            </a:r>
            <a:r>
              <a:rPr lang="en-US" baseline="30000" dirty="0" smtClean="0"/>
              <a:t>th</a:t>
            </a:r>
            <a:r>
              <a:rPr lang="en-US" dirty="0" smtClean="0"/>
              <a:t> Amendment (passed in 1870) of the United States Constitution forbids voting restrictions on account of what?</a:t>
            </a:r>
          </a:p>
          <a:p>
            <a:r>
              <a:rPr lang="en-US" dirty="0" smtClean="0"/>
              <a:t>Race</a:t>
            </a:r>
          </a:p>
          <a:p>
            <a:r>
              <a:rPr lang="en-US" dirty="0" smtClean="0"/>
              <a:t>In other words, a Southern state could not merely pass a law outlawing Black voting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Then how did the Southern States, by the late 1800s, find a way to restrict Black voting?</a:t>
            </a:r>
          </a:p>
          <a:p>
            <a:r>
              <a:rPr lang="en-US" dirty="0" smtClean="0"/>
              <a:t>By finding ways to keep Blacks from </a:t>
            </a:r>
            <a:r>
              <a:rPr lang="en-US" i="1" dirty="0" smtClean="0"/>
              <a:t>registering </a:t>
            </a:r>
            <a:r>
              <a:rPr lang="en-US" dirty="0" smtClean="0"/>
              <a:t>to vote</a:t>
            </a:r>
          </a:p>
          <a:p>
            <a:r>
              <a:rPr lang="en-US" dirty="0" smtClean="0"/>
              <a:t>In short, only </a:t>
            </a:r>
            <a:r>
              <a:rPr lang="en-US" i="1" dirty="0" smtClean="0"/>
              <a:t>registered voters</a:t>
            </a:r>
            <a:r>
              <a:rPr lang="en-US" dirty="0" smtClean="0"/>
              <a:t> could vote. </a:t>
            </a:r>
            <a:r>
              <a:rPr lang="en-US" i="1" dirty="0" smtClean="0"/>
              <a:t>Unregistered voters </a:t>
            </a:r>
            <a:r>
              <a:rPr lang="en-US" dirty="0" smtClean="0"/>
              <a:t>could not vote.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462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8. What were three ways in which Southern states restricted Black voter registration but ensured that most whites could register to vote?</a:t>
            </a:r>
          </a:p>
          <a:p>
            <a:r>
              <a:rPr lang="en-US" dirty="0" smtClean="0"/>
              <a:t>Poll Taxes</a:t>
            </a:r>
          </a:p>
          <a:p>
            <a:r>
              <a:rPr lang="en-US" dirty="0" smtClean="0"/>
              <a:t>Literacy Tests</a:t>
            </a:r>
          </a:p>
          <a:p>
            <a:r>
              <a:rPr lang="en-US" dirty="0" smtClean="0"/>
              <a:t>Grandfather Clauses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9. What was a </a:t>
            </a:r>
            <a:r>
              <a:rPr lang="en-US" i="1" dirty="0" smtClean="0"/>
              <a:t>poll tax</a:t>
            </a:r>
            <a:r>
              <a:rPr lang="en-US" dirty="0" smtClean="0"/>
              <a:t>?</a:t>
            </a:r>
          </a:p>
          <a:p>
            <a:r>
              <a:rPr lang="en-US" dirty="0" smtClean="0"/>
              <a:t>An annual tax that had to be paid in order to vote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99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10. Why didn’t Blacks in the South just pay the poll tax?</a:t>
            </a:r>
          </a:p>
          <a:p>
            <a:r>
              <a:rPr lang="en-US" dirty="0" smtClean="0"/>
              <a:t>Most African-Americans in the South were poor and could not afford to pay the poll tax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What was a </a:t>
            </a:r>
            <a:r>
              <a:rPr lang="en-US" i="1" dirty="0" smtClean="0"/>
              <a:t>literacy test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 order to prove one’s worthiness to register to vote, one must pass a reading test in order to prove that a person could 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619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Why was the literacy test used to discriminate against potential Black voters?</a:t>
            </a:r>
          </a:p>
          <a:p>
            <a:r>
              <a:rPr lang="en-US" dirty="0" smtClean="0"/>
              <a:t>First, white officials administered and graded the tests. </a:t>
            </a:r>
            <a:endParaRPr lang="en-US" dirty="0"/>
          </a:p>
          <a:p>
            <a:r>
              <a:rPr lang="en-US" dirty="0" smtClean="0"/>
              <a:t>Usually Black test-takers were judged as having failed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471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13. But wait. Weren’t there many poor Southern whites who could not afford to pay the poll tax as well?</a:t>
            </a:r>
          </a:p>
          <a:p>
            <a:r>
              <a:rPr lang="en-US" dirty="0" smtClean="0"/>
              <a:t>Yes, that is true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And…weren’t there many whites who could not read as well?</a:t>
            </a:r>
          </a:p>
          <a:p>
            <a:r>
              <a:rPr lang="en-US" dirty="0" smtClean="0"/>
              <a:t>Yes, that is true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847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1117</Words>
  <Application>Microsoft Macintosh PowerPoint</Application>
  <PresentationFormat>On-screen Show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Ch 8, Section 3 Segregation and Discrimination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20</cp:revision>
  <dcterms:created xsi:type="dcterms:W3CDTF">2012-02-09T20:01:47Z</dcterms:created>
  <dcterms:modified xsi:type="dcterms:W3CDTF">2012-02-10T18:45:32Z</dcterms:modified>
</cp:coreProperties>
</file>