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3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67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1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2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6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5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8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69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3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7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77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2FC1E-9807-EA4C-9FC2-9968A745DC2F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C8EE5-71DD-F54C-B832-F69D0456E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3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Great Depression, 1929-1941</a:t>
            </a:r>
            <a:br>
              <a:rPr lang="en-US" dirty="0" smtClean="0"/>
            </a:br>
            <a:r>
              <a:rPr lang="en-US" dirty="0" smtClean="0"/>
              <a:t>Part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87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For a person or organization to have real demand, what factors must be present?</a:t>
            </a:r>
          </a:p>
          <a:p>
            <a:r>
              <a:rPr lang="en-US" dirty="0" smtClean="0"/>
              <a:t>The potential buyer must </a:t>
            </a:r>
            <a:r>
              <a:rPr lang="en-US" i="1" dirty="0" smtClean="0"/>
              <a:t>desire</a:t>
            </a:r>
            <a:r>
              <a:rPr lang="en-US" dirty="0" smtClean="0"/>
              <a:t> the product</a:t>
            </a:r>
          </a:p>
          <a:p>
            <a:r>
              <a:rPr lang="en-US" dirty="0" smtClean="0"/>
              <a:t>The potential buyer must have the </a:t>
            </a:r>
            <a:r>
              <a:rPr lang="en-US" i="1" dirty="0" smtClean="0"/>
              <a:t>means </a:t>
            </a:r>
            <a:r>
              <a:rPr lang="en-US" dirty="0" smtClean="0"/>
              <a:t>to buy the product</a:t>
            </a:r>
          </a:p>
          <a:p>
            <a:r>
              <a:rPr lang="en-US" dirty="0" smtClean="0"/>
              <a:t>The potential buyer must be </a:t>
            </a:r>
            <a:r>
              <a:rPr lang="en-US" i="1" dirty="0" smtClean="0"/>
              <a:t>willing</a:t>
            </a:r>
            <a:r>
              <a:rPr lang="en-US" dirty="0" smtClean="0"/>
              <a:t> to buy the product at the moment of truth</a:t>
            </a:r>
          </a:p>
        </p:txBody>
      </p:sp>
    </p:spTree>
    <p:extLst>
      <p:ext uri="{BB962C8B-B14F-4D97-AF65-F5344CB8AC3E}">
        <p14:creationId xmlns:p14="http://schemas.microsoft.com/office/powerpoint/2010/main" val="1974541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17. In economics, what is </a:t>
            </a:r>
            <a:r>
              <a:rPr lang="en-US" i="1" dirty="0" smtClean="0"/>
              <a:t>supply</a:t>
            </a:r>
            <a:r>
              <a:rPr lang="en-US" dirty="0" smtClean="0"/>
              <a:t>?</a:t>
            </a:r>
          </a:p>
          <a:p>
            <a:r>
              <a:rPr lang="en-US" dirty="0" smtClean="0"/>
              <a:t>Supply is a “schedule” of an amount of goods a person or firm will be willing to offer for sale at a given price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Generally, if a person or firm perceives the opportunity to sell a given product at a higher price, then will more or fewer of that product be offered for sale?</a:t>
            </a:r>
          </a:p>
          <a:p>
            <a:r>
              <a:rPr lang="en-US" dirty="0" smtClean="0"/>
              <a:t>More…generally speaking</a:t>
            </a:r>
          </a:p>
          <a:p>
            <a:r>
              <a:rPr lang="en-US" dirty="0" smtClean="0"/>
              <a:t>For example, if the Flora-</a:t>
            </a:r>
            <a:r>
              <a:rPr lang="en-US" dirty="0" err="1" smtClean="0"/>
              <a:t>Bama</a:t>
            </a:r>
            <a:r>
              <a:rPr lang="en-US" dirty="0" smtClean="0"/>
              <a:t> thinks that consumers will buy “Mullet Toss” T-Shirts at $25 per shirt as opposed to $10, it will offer more shirts for sale at $25 than it would at $10.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461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19. Thus, for </a:t>
            </a:r>
            <a:r>
              <a:rPr lang="en-US" i="1" dirty="0" smtClean="0"/>
              <a:t>supply</a:t>
            </a:r>
            <a:r>
              <a:rPr lang="en-US" dirty="0" smtClean="0"/>
              <a:t> to be real, what factors must be present?</a:t>
            </a:r>
          </a:p>
          <a:p>
            <a:r>
              <a:rPr lang="en-US" dirty="0" smtClean="0"/>
              <a:t>The firm must </a:t>
            </a:r>
            <a:r>
              <a:rPr lang="en-US" i="1" dirty="0" smtClean="0"/>
              <a:t>desire</a:t>
            </a:r>
            <a:r>
              <a:rPr lang="en-US" dirty="0" smtClean="0"/>
              <a:t> to sell the product</a:t>
            </a:r>
          </a:p>
          <a:p>
            <a:r>
              <a:rPr lang="en-US" dirty="0" smtClean="0"/>
              <a:t>The firm must have the </a:t>
            </a:r>
            <a:r>
              <a:rPr lang="en-US" i="1" dirty="0" smtClean="0"/>
              <a:t>ability</a:t>
            </a:r>
            <a:r>
              <a:rPr lang="en-US" dirty="0" smtClean="0"/>
              <a:t> to sell the product</a:t>
            </a:r>
          </a:p>
          <a:p>
            <a:r>
              <a:rPr lang="en-US" dirty="0" smtClean="0"/>
              <a:t>The firm must be </a:t>
            </a:r>
            <a:r>
              <a:rPr lang="en-US" i="1" dirty="0" smtClean="0"/>
              <a:t>willing</a:t>
            </a:r>
            <a:r>
              <a:rPr lang="en-US" dirty="0" smtClean="0"/>
              <a:t> to sell the product at the moment of truth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562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20. Regarding the income gap  between the “haves” and “have-nots” during the 1920s, one might say what?</a:t>
            </a:r>
          </a:p>
          <a:p>
            <a:r>
              <a:rPr lang="en-US" dirty="0" smtClean="0"/>
              <a:t>To an extent, the rich got richer and the poor got poorer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Because so many Americans were living on credit (the excessive borrowing of money, that is) during the 1920s, there existed an illusion of what, for America in general?</a:t>
            </a:r>
          </a:p>
          <a:p>
            <a:r>
              <a:rPr lang="en-US" dirty="0" smtClean="0"/>
              <a:t>An illusion of prosperity</a:t>
            </a:r>
          </a:p>
          <a:p>
            <a:r>
              <a:rPr lang="en-US" dirty="0" smtClean="0"/>
              <a:t>By the way, does any of this sound familiar?  Remember what happened in 2008?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859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22. From 1920 to 1929, the income of the wealthiest 1% of the American population rose by what?</a:t>
            </a:r>
          </a:p>
          <a:p>
            <a:r>
              <a:rPr lang="en-US" dirty="0" smtClean="0"/>
              <a:t>75%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23. From 1920 to 1929, for Americans as a whole, income rose by what?</a:t>
            </a:r>
          </a:p>
          <a:p>
            <a:pPr marL="0" indent="0">
              <a:buNone/>
            </a:pPr>
            <a:r>
              <a:rPr lang="en-US" dirty="0" smtClean="0"/>
              <a:t>9%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383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24. What dollar amount (at some point in the 1920s) was considered the minimum needed yearly income for a decent standard of living for a household?</a:t>
            </a:r>
          </a:p>
          <a:p>
            <a:r>
              <a:rPr lang="en-US" dirty="0" smtClean="0"/>
              <a:t>$2,500 per year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25. At some juncture in the 1920s, what percentage of the American population (households) was earning less than $2,500 per year?</a:t>
            </a:r>
          </a:p>
          <a:p>
            <a:r>
              <a:rPr lang="en-US" dirty="0" smtClean="0"/>
              <a:t>70%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84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During the 1920s, the United States, in many ways, had a booming what?</a:t>
            </a:r>
          </a:p>
          <a:p>
            <a:r>
              <a:rPr lang="en-US" dirty="0" smtClean="0"/>
              <a:t>Economy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2. In what ways did the American economy do well during the 1920s?</a:t>
            </a:r>
          </a:p>
          <a:p>
            <a:r>
              <a:rPr lang="en-US" dirty="0" smtClean="0"/>
              <a:t>The Stock Market increased in value</a:t>
            </a:r>
          </a:p>
          <a:p>
            <a:r>
              <a:rPr lang="en-US" dirty="0" smtClean="0"/>
              <a:t>Many Americans purchased large amounts of consumer goods</a:t>
            </a:r>
          </a:p>
          <a:p>
            <a:r>
              <a:rPr lang="en-US" dirty="0" smtClean="0"/>
              <a:t>Mass entertainment (sports, movies, radio) became more common, and more and more Americans partook of these new innovations and technologies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404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3. During the 1920s, what was a fundamental problem facing American farmers?</a:t>
            </a:r>
          </a:p>
          <a:p>
            <a:r>
              <a:rPr lang="en-US" dirty="0" smtClean="0"/>
              <a:t>Agricultural production had increased, but many farmers had over-produced, thus driving down prices</a:t>
            </a:r>
          </a:p>
          <a:p>
            <a:r>
              <a:rPr lang="en-US" dirty="0" smtClean="0"/>
              <a:t>Thus it was hard for many farmers to make a profit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What problem did many American consumers have?</a:t>
            </a:r>
          </a:p>
          <a:p>
            <a:r>
              <a:rPr lang="en-US" dirty="0" smtClean="0"/>
              <a:t>Many went deep into debt, as did many farmers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570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During the 1920s, railroads began to lose business and profits to what competition?</a:t>
            </a:r>
          </a:p>
          <a:p>
            <a:r>
              <a:rPr lang="en-US" dirty="0" smtClean="0"/>
              <a:t>Cars, trucks, and busses</a:t>
            </a:r>
          </a:p>
          <a:p>
            <a:r>
              <a:rPr lang="en-US" dirty="0" smtClean="0"/>
              <a:t>Hence, railroad companies were no longer as prosperous as before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6. Many major industries like timber, coal mining, textiles, and steel experienced reductions in what?</a:t>
            </a:r>
          </a:p>
          <a:p>
            <a:r>
              <a:rPr lang="en-US" dirty="0" smtClean="0"/>
              <a:t>Profits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60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As the 1920s progressed what also declined?</a:t>
            </a:r>
          </a:p>
          <a:p>
            <a:r>
              <a:rPr lang="en-US" dirty="0" smtClean="0"/>
              <a:t>Housing starts</a:t>
            </a:r>
          </a:p>
          <a:p>
            <a:r>
              <a:rPr lang="en-US" dirty="0" smtClean="0"/>
              <a:t>That is, fewer and fewer new homes were being built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8. During WWI, agricultural product prices had generally done what?</a:t>
            </a:r>
          </a:p>
          <a:p>
            <a:r>
              <a:rPr lang="en-US" dirty="0" smtClean="0"/>
              <a:t>Gone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68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Hence, farming enterprises had done what?</a:t>
            </a:r>
          </a:p>
          <a:p>
            <a:r>
              <a:rPr lang="en-US" dirty="0" smtClean="0"/>
              <a:t>Expanded</a:t>
            </a:r>
          </a:p>
          <a:p>
            <a:r>
              <a:rPr lang="en-US" dirty="0" smtClean="0"/>
              <a:t>More land was in use, and more products being produced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But what happened to crop prices after WWI?</a:t>
            </a:r>
          </a:p>
          <a:p>
            <a:r>
              <a:rPr lang="en-US" dirty="0" smtClean="0"/>
              <a:t>They declined by as much as 40%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669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When Congress passed the </a:t>
            </a:r>
            <a:r>
              <a:rPr lang="en-US" i="1" dirty="0" err="1" smtClean="0"/>
              <a:t>McNary</a:t>
            </a:r>
            <a:r>
              <a:rPr lang="en-US" i="1" dirty="0" smtClean="0"/>
              <a:t>-Haugen</a:t>
            </a:r>
            <a:r>
              <a:rPr lang="en-US" dirty="0" smtClean="0"/>
              <a:t> bill, a proposed law that would require the government to buy surplus agricultural products, thus ensuring higher prices, how did President Calvin Coolidge (a Republican who served from 1923-1929) react?</a:t>
            </a:r>
          </a:p>
          <a:p>
            <a:r>
              <a:rPr lang="en-US" dirty="0" smtClean="0"/>
              <a:t>He vetoed the bill, and thus the Price-Support bill did NOT become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981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12. By the late 1920s, American consumers were doing what?</a:t>
            </a:r>
          </a:p>
          <a:p>
            <a:r>
              <a:rPr lang="en-US" dirty="0" smtClean="0"/>
              <a:t>Buying fewer and fewer products </a:t>
            </a:r>
          </a:p>
          <a:p>
            <a:r>
              <a:rPr lang="en-US" dirty="0" smtClean="0"/>
              <a:t>Spending less and less money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What were some major reasons for this decline in consumer </a:t>
            </a:r>
            <a:r>
              <a:rPr lang="en-US" i="1" dirty="0" smtClean="0"/>
              <a:t>demand</a:t>
            </a:r>
            <a:r>
              <a:rPr lang="en-US" dirty="0" smtClean="0"/>
              <a:t>?</a:t>
            </a:r>
          </a:p>
          <a:p>
            <a:r>
              <a:rPr lang="en-US" dirty="0" smtClean="0"/>
              <a:t>Rising prices</a:t>
            </a:r>
          </a:p>
          <a:p>
            <a:r>
              <a:rPr lang="en-US" dirty="0" smtClean="0"/>
              <a:t>Stagnant wages</a:t>
            </a:r>
          </a:p>
          <a:p>
            <a:r>
              <a:rPr lang="en-US" dirty="0" smtClean="0"/>
              <a:t>Disparity of income (Some people were doing OK while many were not)</a:t>
            </a:r>
          </a:p>
          <a:p>
            <a:r>
              <a:rPr lang="en-US" dirty="0" smtClean="0"/>
              <a:t>Many consumers held high levels of debt by the late Twenties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019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14. In economic, what is </a:t>
            </a:r>
            <a:r>
              <a:rPr lang="en-US" i="1" dirty="0" smtClean="0"/>
              <a:t>Demand</a:t>
            </a:r>
            <a:r>
              <a:rPr lang="en-US" dirty="0" smtClean="0"/>
              <a:t>?</a:t>
            </a:r>
          </a:p>
          <a:p>
            <a:r>
              <a:rPr lang="en-US" dirty="0" smtClean="0"/>
              <a:t>Demand is a “schedule” of the amounts of a given good or service that someone is willing to buy at a given price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Generally, if the price of a good/service goes up, the demand for that good goes where?</a:t>
            </a:r>
          </a:p>
          <a:p>
            <a:r>
              <a:rPr lang="en-US" dirty="0" smtClean="0"/>
              <a:t>Down</a:t>
            </a:r>
          </a:p>
          <a:p>
            <a:r>
              <a:rPr lang="en-US" dirty="0" smtClean="0"/>
              <a:t>In short, the more costly a product is, then the less of it we will be willing to buy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256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908</Words>
  <Application>Microsoft Macintosh PowerPoint</Application>
  <PresentationFormat>On-screen Show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Great Depression, 1929-1941 Part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Depression, 1929-1941 Part A</dc:title>
  <dc:creator>Mark Leavins</dc:creator>
  <cp:lastModifiedBy>Mark Leavins</cp:lastModifiedBy>
  <cp:revision>14</cp:revision>
  <dcterms:created xsi:type="dcterms:W3CDTF">2012-05-02T13:17:44Z</dcterms:created>
  <dcterms:modified xsi:type="dcterms:W3CDTF">2012-05-02T15:13:42Z</dcterms:modified>
</cp:coreProperties>
</file>