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58" r:id="rId5"/>
    <p:sldId id="270" r:id="rId6"/>
    <p:sldId id="259" r:id="rId7"/>
    <p:sldId id="271" r:id="rId8"/>
    <p:sldId id="260" r:id="rId9"/>
    <p:sldId id="261" r:id="rId10"/>
    <p:sldId id="272" r:id="rId11"/>
    <p:sldId id="279" r:id="rId12"/>
    <p:sldId id="262" r:id="rId13"/>
    <p:sldId id="273" r:id="rId14"/>
    <p:sldId id="280" r:id="rId15"/>
    <p:sldId id="263" r:id="rId16"/>
    <p:sldId id="274" r:id="rId17"/>
    <p:sldId id="281" r:id="rId18"/>
    <p:sldId id="264" r:id="rId19"/>
    <p:sldId id="275" r:id="rId20"/>
    <p:sldId id="282" r:id="rId21"/>
    <p:sldId id="283" r:id="rId22"/>
    <p:sldId id="284" r:id="rId23"/>
    <p:sldId id="285" r:id="rId24"/>
    <p:sldId id="265" r:id="rId25"/>
    <p:sldId id="276" r:id="rId26"/>
    <p:sldId id="286" r:id="rId27"/>
    <p:sldId id="287" r:id="rId28"/>
    <p:sldId id="266" r:id="rId29"/>
    <p:sldId id="277" r:id="rId30"/>
    <p:sldId id="288" r:id="rId31"/>
    <p:sldId id="289" r:id="rId32"/>
    <p:sldId id="267" r:id="rId33"/>
    <p:sldId id="268" r:id="rId34"/>
    <p:sldId id="278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0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1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6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9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4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9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7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4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6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68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6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0F0FF-E40C-C84A-B5B5-D1F025F1B8B1}" type="datetimeFigureOut">
              <a:rPr lang="en-US" smtClean="0"/>
              <a:t>9/12/12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D5345-CD1A-FB4F-A733-267B35012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6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Italian Renaissance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Intellectual and Artistic Renaissance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89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Medieval Painting</a:t>
            </a:r>
            <a:endParaRPr lang="en-US" dirty="0"/>
          </a:p>
        </p:txBody>
      </p:sp>
      <p:pic>
        <p:nvPicPr>
          <p:cNvPr id="4" name="Content Placeholder 3" descr="chronicl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780" r="-497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7705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the realism in Renaissance Paintings</a:t>
            </a:r>
            <a:endParaRPr lang="en-US" dirty="0"/>
          </a:p>
        </p:txBody>
      </p:sp>
      <p:pic>
        <p:nvPicPr>
          <p:cNvPr id="4" name="Content Placeholder 3" descr="Michelangelo's_&quot;God&quot;,_from_&quot;the_Creation_of_Adam&quot;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352" r="-773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406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What was one of the most important Renaissance painting techniques?</a:t>
            </a:r>
          </a:p>
          <a:p>
            <a:r>
              <a:rPr lang="en-US" dirty="0" smtClean="0"/>
              <a:t>Linear Perspective</a:t>
            </a:r>
          </a:p>
          <a:p>
            <a:r>
              <a:rPr lang="en-US" dirty="0" smtClean="0"/>
              <a:t>Linear Perspective creates 3-D perspective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03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Perspective in </a:t>
            </a:r>
            <a:br>
              <a:rPr lang="en-US" dirty="0" smtClean="0"/>
            </a:br>
            <a:r>
              <a:rPr lang="en-US" i="1" dirty="0" smtClean="0"/>
              <a:t>The Last Supper</a:t>
            </a:r>
            <a:endParaRPr lang="en-US" dirty="0"/>
          </a:p>
        </p:txBody>
      </p:sp>
      <p:pic>
        <p:nvPicPr>
          <p:cNvPr id="4" name="Content Placeholder 3" descr="last supper linear perspectiv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24" r="-318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0811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Perspective in </a:t>
            </a:r>
            <a:br>
              <a:rPr lang="en-US" dirty="0" smtClean="0"/>
            </a:br>
            <a:r>
              <a:rPr lang="en-US" i="1" dirty="0" smtClean="0"/>
              <a:t>Delivery of the Keys</a:t>
            </a:r>
            <a:r>
              <a:rPr lang="en-US" dirty="0" smtClean="0"/>
              <a:t> by Perugino</a:t>
            </a:r>
            <a:endParaRPr lang="en-US" dirty="0"/>
          </a:p>
        </p:txBody>
      </p:sp>
      <p:pic>
        <p:nvPicPr>
          <p:cNvPr id="4" name="Content Placeholder 3" descr="360px-Entrega_de_las_llaves_a_San_Pedro_(Perugino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9" b="54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05963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Renaissance sculpture was known for what?</a:t>
            </a:r>
          </a:p>
          <a:p>
            <a:r>
              <a:rPr lang="en-US" dirty="0" smtClean="0"/>
              <a:t>Accuracy (Realism)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Who were some of the great Renaissance sculptors?</a:t>
            </a:r>
          </a:p>
          <a:p>
            <a:r>
              <a:rPr lang="en-US" dirty="0" smtClean="0"/>
              <a:t>Donatello (1386-1466)</a:t>
            </a:r>
          </a:p>
          <a:p>
            <a:r>
              <a:rPr lang="en-US" dirty="0" smtClean="0"/>
              <a:t>Michelangelo (1475-1564)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41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Sculpture by Donatello</a:t>
            </a:r>
            <a:br>
              <a:rPr lang="en-US" dirty="0" smtClean="0"/>
            </a:br>
            <a:r>
              <a:rPr lang="en-US" dirty="0" smtClean="0"/>
              <a:t>Statue of St. George</a:t>
            </a:r>
            <a:endParaRPr lang="en-US" dirty="0"/>
          </a:p>
        </p:txBody>
      </p:sp>
      <p:pic>
        <p:nvPicPr>
          <p:cNvPr id="4" name="Content Placeholder 3" descr="239px-St_George_Donatello_Orsanmichele_n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479" r="-1774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4386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Sculpture by Michelangelo</a:t>
            </a:r>
            <a:br>
              <a:rPr lang="en-US" dirty="0" smtClean="0"/>
            </a:br>
            <a:r>
              <a:rPr lang="en-US" i="1" dirty="0" smtClean="0"/>
              <a:t>Moses</a:t>
            </a:r>
            <a:r>
              <a:rPr lang="en-US" dirty="0" smtClean="0"/>
              <a:t>, The Tomb of Pope Julius II</a:t>
            </a:r>
            <a:endParaRPr lang="en-US" dirty="0"/>
          </a:p>
        </p:txBody>
      </p:sp>
      <p:pic>
        <p:nvPicPr>
          <p:cNvPr id="4" name="Content Placeholder 3" descr="michelangelo-sculptures-1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599" r="-665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318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Who were some of the great Renaissance painters?</a:t>
            </a:r>
          </a:p>
          <a:p>
            <a:r>
              <a:rPr lang="en-US" dirty="0" smtClean="0"/>
              <a:t>Raphael (1483-1520)</a:t>
            </a:r>
          </a:p>
          <a:p>
            <a:r>
              <a:rPr lang="en-US" dirty="0" smtClean="0"/>
              <a:t>Michelangelo (1475-1564)</a:t>
            </a:r>
          </a:p>
          <a:p>
            <a:r>
              <a:rPr lang="en-US" dirty="0" smtClean="0"/>
              <a:t>Leonardo da Vinci (1452-1519)</a:t>
            </a:r>
          </a:p>
          <a:p>
            <a:r>
              <a:rPr lang="en-US" dirty="0" smtClean="0"/>
              <a:t>Titian</a:t>
            </a:r>
          </a:p>
          <a:p>
            <a:r>
              <a:rPr lang="en-US" dirty="0" smtClean="0"/>
              <a:t>Albrecht Durer (1417-1528)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368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Painting by Raphael</a:t>
            </a:r>
            <a:br>
              <a:rPr lang="en-US" dirty="0" smtClean="0"/>
            </a:br>
            <a:r>
              <a:rPr lang="en-US" i="1" dirty="0" smtClean="0"/>
              <a:t>School of Athens</a:t>
            </a:r>
            <a:endParaRPr lang="en-US" dirty="0"/>
          </a:p>
        </p:txBody>
      </p:sp>
      <p:pic>
        <p:nvPicPr>
          <p:cNvPr id="4" name="Content Placeholder 3" descr="300px-Sanzio_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5" b="145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75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were two big trends in how Renaissance thought developed?</a:t>
            </a:r>
          </a:p>
          <a:p>
            <a:r>
              <a:rPr lang="en-US" dirty="0" smtClean="0"/>
              <a:t>Individualism (Individual expression and glory)</a:t>
            </a:r>
          </a:p>
          <a:p>
            <a:r>
              <a:rPr lang="en-US" dirty="0" smtClean="0"/>
              <a:t>Secularism (A focus on this world)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2. What was Renaissance Humanism?</a:t>
            </a:r>
          </a:p>
          <a:p>
            <a:r>
              <a:rPr lang="en-US" dirty="0" smtClean="0"/>
              <a:t>A study of ancient Greek and Roman writings, particularly the ancient emphasis on man and worldly achievement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88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Painting by Michelangelo</a:t>
            </a:r>
            <a:br>
              <a:rPr lang="en-US" dirty="0" smtClean="0"/>
            </a:br>
            <a:r>
              <a:rPr lang="en-US" dirty="0" smtClean="0"/>
              <a:t>Portion of </a:t>
            </a:r>
            <a:r>
              <a:rPr lang="en-US" i="1" dirty="0" smtClean="0"/>
              <a:t>The Last Judgment</a:t>
            </a:r>
            <a:endParaRPr lang="en-US" dirty="0"/>
          </a:p>
        </p:txBody>
      </p:sp>
      <p:pic>
        <p:nvPicPr>
          <p:cNvPr id="4" name="Content Placeholder 3" descr="436px-Last_judgem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113" r="-751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37556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Painting by Leonardo da Vinci</a:t>
            </a:r>
            <a:br>
              <a:rPr lang="en-US" dirty="0" smtClean="0"/>
            </a:br>
            <a:r>
              <a:rPr lang="en-US" i="1" dirty="0" smtClean="0"/>
              <a:t>The Virgin and Child with St. Anne</a:t>
            </a:r>
            <a:endParaRPr lang="en-US" dirty="0"/>
          </a:p>
        </p:txBody>
      </p:sp>
      <p:pic>
        <p:nvPicPr>
          <p:cNvPr id="4" name="Content Placeholder 3" descr="175px-Leonardo_da_vinci,_The_Virgin_and_Child_with_Saint_Anne_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750" r="-89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1535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Painting by Titian</a:t>
            </a:r>
            <a:br>
              <a:rPr lang="en-US" dirty="0" smtClean="0"/>
            </a:br>
            <a:r>
              <a:rPr lang="en-US" i="1" dirty="0" smtClean="0"/>
              <a:t>Portrait of Charles V</a:t>
            </a:r>
            <a:endParaRPr lang="en-US" dirty="0"/>
          </a:p>
        </p:txBody>
      </p:sp>
      <p:pic>
        <p:nvPicPr>
          <p:cNvPr id="4" name="Content Placeholder 3" descr="300px-Carlos_V_en_Mühlberg,_by_Titian,_from_Prado_in_Google_Eart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886" r="-578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507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Painting by Albrecht Durer</a:t>
            </a:r>
            <a:br>
              <a:rPr lang="en-US" dirty="0" smtClean="0"/>
            </a:br>
            <a:r>
              <a:rPr lang="en-US" i="1" dirty="0" smtClean="0"/>
              <a:t>Four Apostles</a:t>
            </a:r>
            <a:endParaRPr lang="en-US" dirty="0"/>
          </a:p>
        </p:txBody>
      </p:sp>
      <p:pic>
        <p:nvPicPr>
          <p:cNvPr id="4" name="Content Placeholder 3" descr="468px-Vier_Apostel_(Albrecht_Duerer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558" r="-665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1179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 startAt="13"/>
            </a:pPr>
            <a:r>
              <a:rPr lang="en-US" dirty="0" smtClean="0"/>
              <a:t>What were some of Michelangelo’s great works?</a:t>
            </a:r>
          </a:p>
          <a:p>
            <a:r>
              <a:rPr lang="en-US" i="1" dirty="0" smtClean="0"/>
              <a:t>Ceiling of the Sistine Chapel</a:t>
            </a:r>
            <a:r>
              <a:rPr lang="en-US" dirty="0" smtClean="0"/>
              <a:t>, a series of paintings of Biblical events on the ceiling panels of the Sistine Chapel</a:t>
            </a:r>
          </a:p>
          <a:p>
            <a:r>
              <a:rPr lang="en-US" i="1" dirty="0" smtClean="0"/>
              <a:t>Pieta</a:t>
            </a:r>
            <a:r>
              <a:rPr lang="en-US" dirty="0" smtClean="0"/>
              <a:t>, a marble statue of Mary and the crucified Jesus</a:t>
            </a:r>
          </a:p>
          <a:p>
            <a:r>
              <a:rPr lang="en-US" i="1" dirty="0" smtClean="0"/>
              <a:t>David</a:t>
            </a:r>
            <a:r>
              <a:rPr lang="en-US" dirty="0" smtClean="0"/>
              <a:t>, a marble statue of the Biblical Hebrew warrior and king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37241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Michelangelo’s Ceiling of the Sistine Chapel</a:t>
            </a:r>
            <a:endParaRPr lang="en-US" dirty="0"/>
          </a:p>
        </p:txBody>
      </p:sp>
      <p:pic>
        <p:nvPicPr>
          <p:cNvPr id="4" name="Content Placeholder 3" descr="Sistine_Chapel_ceiling_lef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34" r="-168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8445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Michelangelo’s </a:t>
            </a:r>
            <a:r>
              <a:rPr lang="en-US" i="1" dirty="0" smtClean="0"/>
              <a:t>Pieta</a:t>
            </a:r>
            <a:endParaRPr lang="en-US" dirty="0"/>
          </a:p>
        </p:txBody>
      </p:sp>
      <p:pic>
        <p:nvPicPr>
          <p:cNvPr id="4" name="Content Placeholder 3" descr="300px-Michelangelo's_Pieta_5450_cropncleaned_edi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158" r="-451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43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Michelangelo’s </a:t>
            </a:r>
            <a:r>
              <a:rPr lang="en-US" i="1" dirty="0" smtClean="0"/>
              <a:t>David</a:t>
            </a:r>
            <a:endParaRPr lang="en-US" dirty="0"/>
          </a:p>
        </p:txBody>
      </p:sp>
      <p:pic>
        <p:nvPicPr>
          <p:cNvPr id="4" name="Content Placeholder 3" descr="michelangelo-sculptures-1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097" r="-340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246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14. What were some of Leonardo da Vinci’s greatest works?</a:t>
            </a:r>
          </a:p>
          <a:p>
            <a:r>
              <a:rPr lang="en-US" i="1" dirty="0" smtClean="0"/>
              <a:t>Mona Lisa</a:t>
            </a:r>
            <a:r>
              <a:rPr lang="en-US" dirty="0" smtClean="0"/>
              <a:t>, a painting of a woman with a mysterious smile/smirk</a:t>
            </a:r>
          </a:p>
          <a:p>
            <a:r>
              <a:rPr lang="en-US" i="1" dirty="0" smtClean="0"/>
              <a:t>The Last Supper</a:t>
            </a:r>
            <a:r>
              <a:rPr lang="en-US" dirty="0" smtClean="0"/>
              <a:t>, a mural of Christ and his Disciples celebrating the Passover (a sacred Jewish meal)</a:t>
            </a:r>
          </a:p>
          <a:p>
            <a:r>
              <a:rPr lang="en-US" i="1" dirty="0" smtClean="0"/>
              <a:t>Sketches</a:t>
            </a:r>
            <a:r>
              <a:rPr lang="en-US" dirty="0" smtClean="0"/>
              <a:t>, a series of drawings, including machines</a:t>
            </a:r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61052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Leonardo’s </a:t>
            </a:r>
            <a:r>
              <a:rPr lang="en-US" i="1" dirty="0" smtClean="0"/>
              <a:t>Mona Lisa</a:t>
            </a:r>
            <a:endParaRPr lang="en-US" dirty="0"/>
          </a:p>
        </p:txBody>
      </p:sp>
      <p:pic>
        <p:nvPicPr>
          <p:cNvPr id="4" name="Content Placeholder 3" descr="250px-Mona_Lisa,_by_Leonardo_da_Vinci,_from_C2RMF_retouche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646" r="-85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115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Erasmus</a:t>
            </a:r>
            <a:br>
              <a:rPr lang="en-US" dirty="0" smtClean="0"/>
            </a:br>
            <a:r>
              <a:rPr lang="en-US" dirty="0" smtClean="0"/>
              <a:t>Renaissance Humanist</a:t>
            </a:r>
            <a:endParaRPr lang="en-US" dirty="0"/>
          </a:p>
        </p:txBody>
      </p:sp>
      <p:pic>
        <p:nvPicPr>
          <p:cNvPr id="4" name="Content Placeholder 3" descr="270px-Hans_Holbein_d._J._04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10" r="-702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333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Leonardo’s </a:t>
            </a:r>
            <a:r>
              <a:rPr lang="en-US" i="1" dirty="0" smtClean="0"/>
              <a:t>The Last Supper</a:t>
            </a:r>
            <a:endParaRPr lang="en-US" dirty="0"/>
          </a:p>
        </p:txBody>
      </p:sp>
      <p:pic>
        <p:nvPicPr>
          <p:cNvPr id="4" name="Content Placeholder 3" descr="350px-Última_Cena_-_Da_Vinci_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" r="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463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Leonardo’s </a:t>
            </a:r>
            <a:r>
              <a:rPr lang="en-US" i="1" dirty="0" smtClean="0"/>
              <a:t>Sketches</a:t>
            </a:r>
            <a:endParaRPr lang="en-US" dirty="0"/>
          </a:p>
        </p:txBody>
      </p:sp>
      <p:pic>
        <p:nvPicPr>
          <p:cNvPr id="4" name="Content Placeholder 3" descr="ldv_oldm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590" r="-575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4653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To where did the Renaissance spread?</a:t>
            </a:r>
          </a:p>
          <a:p>
            <a:r>
              <a:rPr lang="en-US" dirty="0" smtClean="0"/>
              <a:t>To the north: France, Germany, and England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With its emphasis on scholarship, individualism, and secularism, for what did the Renaissance pave the way?</a:t>
            </a:r>
          </a:p>
          <a:p>
            <a:r>
              <a:rPr lang="en-US" dirty="0" smtClean="0"/>
              <a:t>The Protestant Reformation</a:t>
            </a:r>
          </a:p>
        </p:txBody>
      </p:sp>
    </p:spTree>
    <p:extLst>
      <p:ext uri="{BB962C8B-B14F-4D97-AF65-F5344CB8AC3E}">
        <p14:creationId xmlns:p14="http://schemas.microsoft.com/office/powerpoint/2010/main" val="330662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17. What did the Protestant Reformation do?</a:t>
            </a:r>
          </a:p>
          <a:p>
            <a:r>
              <a:rPr lang="en-US" dirty="0" smtClean="0"/>
              <a:t>It shattered Catholic Christendom into many different religious sects, identities, and camps</a:t>
            </a:r>
          </a:p>
          <a:p>
            <a:r>
              <a:rPr lang="en-US" dirty="0" smtClean="0"/>
              <a:t>Christian unity in the West—a unity that had lasted over 1000 years—had died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82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Protestant Reformation</a:t>
            </a:r>
            <a:br>
              <a:rPr lang="en-US" dirty="0" smtClean="0"/>
            </a:br>
            <a:r>
              <a:rPr lang="en-US" dirty="0" smtClean="0"/>
              <a:t>Luther and Calvin</a:t>
            </a:r>
            <a:endParaRPr lang="en-US" dirty="0"/>
          </a:p>
        </p:txBody>
      </p:sp>
      <p:pic>
        <p:nvPicPr>
          <p:cNvPr id="4" name="Content Placeholder 3" descr="Luther-Calvi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6" r="-13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056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3. In terms of subjects, what did Renaissance Humanists study?</a:t>
            </a:r>
          </a:p>
          <a:p>
            <a:r>
              <a:rPr lang="en-US" dirty="0" smtClean="0"/>
              <a:t>Grammar, Rhetoric, Literature, Philosophy, History</a:t>
            </a:r>
          </a:p>
          <a:p>
            <a:r>
              <a:rPr lang="en-US" dirty="0" smtClean="0"/>
              <a:t>Today, we call these subjects the humanities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Who was the father of Renaissance Humanism?</a:t>
            </a:r>
          </a:p>
          <a:p>
            <a:r>
              <a:rPr lang="en-US" dirty="0" smtClean="0"/>
              <a:t>Petrarch, an Italian poet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78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Petrarch, 1304-1374</a:t>
            </a:r>
            <a:endParaRPr lang="en-US" dirty="0"/>
          </a:p>
        </p:txBody>
      </p:sp>
      <p:pic>
        <p:nvPicPr>
          <p:cNvPr id="4" name="Content Placeholder 3" descr="150px-Altichiero,_ritratto_di_francesco_petrarc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280" r="-57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346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Who was Dante?</a:t>
            </a:r>
          </a:p>
          <a:p>
            <a:r>
              <a:rPr lang="en-US" dirty="0" smtClean="0"/>
              <a:t>An Italian author who wrote </a:t>
            </a:r>
            <a:r>
              <a:rPr lang="en-US" i="1" dirty="0" smtClean="0"/>
              <a:t>The Divine Comedy</a:t>
            </a:r>
            <a:r>
              <a:rPr lang="en-US" dirty="0" smtClean="0"/>
              <a:t>, a stor</a:t>
            </a:r>
            <a:r>
              <a:rPr lang="en-US" i="1" dirty="0" smtClean="0"/>
              <a:t>y </a:t>
            </a:r>
            <a:r>
              <a:rPr lang="en-US" dirty="0" smtClean="0"/>
              <a:t>of a journey through Hell, Purgatory, and Heaven</a:t>
            </a:r>
          </a:p>
          <a:p>
            <a:r>
              <a:rPr lang="en-US" dirty="0" smtClean="0"/>
              <a:t>Dante’s story utilizes people from Roman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656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Dante with a copy of the </a:t>
            </a:r>
            <a:br>
              <a:rPr lang="en-US" dirty="0" smtClean="0"/>
            </a:br>
            <a:r>
              <a:rPr lang="en-US" i="1" dirty="0" smtClean="0"/>
              <a:t>Divine Comedy</a:t>
            </a:r>
            <a:endParaRPr lang="en-US" dirty="0"/>
          </a:p>
        </p:txBody>
      </p:sp>
      <p:pic>
        <p:nvPicPr>
          <p:cNvPr id="4" name="Content Placeholder 3" descr="300px-Michelino_DanteAndHisPoem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42" r="-23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804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Besides printed works, what else transmitted some Renaissance ideas?</a:t>
            </a:r>
          </a:p>
          <a:p>
            <a:r>
              <a:rPr lang="en-US" dirty="0" smtClean="0"/>
              <a:t>Humanist schools that emphasized the liberal arts (humanities, e.g.)</a:t>
            </a:r>
          </a:p>
          <a:p>
            <a:r>
              <a:rPr lang="en-US" dirty="0" smtClean="0"/>
              <a:t>Education came to be seen more and more as a tool of self-improvement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75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7. Prior to the Renaissance, Medieval painting tended to be what?</a:t>
            </a:r>
          </a:p>
          <a:p>
            <a:r>
              <a:rPr lang="en-US" dirty="0" smtClean="0"/>
              <a:t>Two-dimensional and cartoonish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How were Renaissance paintings different?</a:t>
            </a:r>
          </a:p>
          <a:p>
            <a:r>
              <a:rPr lang="en-US" dirty="0" smtClean="0"/>
              <a:t>Renaissance paintings were more Three-dimensional and realistic</a:t>
            </a:r>
          </a:p>
          <a:p>
            <a:r>
              <a:rPr lang="en-US" dirty="0" smtClean="0"/>
              <a:t>Renaissance subjects appear more alive and realistic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2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585</Words>
  <Application>Microsoft Macintosh PowerPoint</Application>
  <PresentationFormat>On-screen Show (4:3)</PresentationFormat>
  <Paragraphs>78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The Italian Renaissance Part B</vt:lpstr>
      <vt:lpstr>PowerPoint Presentation</vt:lpstr>
      <vt:lpstr>Erasmus Renaissance Humanist</vt:lpstr>
      <vt:lpstr>PowerPoint Presentation</vt:lpstr>
      <vt:lpstr>Petrarch, 1304-1374</vt:lpstr>
      <vt:lpstr>PowerPoint Presentation</vt:lpstr>
      <vt:lpstr>Dante with a copy of the  Divine Comedy</vt:lpstr>
      <vt:lpstr>PowerPoint Presentation</vt:lpstr>
      <vt:lpstr>PowerPoint Presentation</vt:lpstr>
      <vt:lpstr>Example of Medieval Painting</vt:lpstr>
      <vt:lpstr>Example of the realism in Renaissance Paintings</vt:lpstr>
      <vt:lpstr>PowerPoint Presentation</vt:lpstr>
      <vt:lpstr>Linear Perspective in  The Last Supper</vt:lpstr>
      <vt:lpstr>Linear Perspective in  Delivery of the Keys by Perugino</vt:lpstr>
      <vt:lpstr>PowerPoint Presentation</vt:lpstr>
      <vt:lpstr>Sculpture by Donatello Statue of St. George</vt:lpstr>
      <vt:lpstr>Sculpture by Michelangelo Moses, The Tomb of Pope Julius II</vt:lpstr>
      <vt:lpstr>PowerPoint Presentation</vt:lpstr>
      <vt:lpstr>Painting by Raphael School of Athens</vt:lpstr>
      <vt:lpstr>Painting by Michelangelo Portion of The Last Judgment</vt:lpstr>
      <vt:lpstr>Painting by Leonardo da Vinci The Virgin and Child with St. Anne</vt:lpstr>
      <vt:lpstr>Painting by Titian Portrait of Charles V</vt:lpstr>
      <vt:lpstr>Painting by Albrecht Durer Four Apostles</vt:lpstr>
      <vt:lpstr>PowerPoint Presentation</vt:lpstr>
      <vt:lpstr>Michelangelo’s Ceiling of the Sistine Chapel</vt:lpstr>
      <vt:lpstr>Michelangelo’s Pieta</vt:lpstr>
      <vt:lpstr>Michelangelo’s David</vt:lpstr>
      <vt:lpstr>PowerPoint Presentation</vt:lpstr>
      <vt:lpstr>Leonardo’s Mona Lisa</vt:lpstr>
      <vt:lpstr>Leonardo’s The Last Supper</vt:lpstr>
      <vt:lpstr>Leonardo’s Sketches</vt:lpstr>
      <vt:lpstr>PowerPoint Presentation</vt:lpstr>
      <vt:lpstr>PowerPoint Presentation</vt:lpstr>
      <vt:lpstr>The Protestant Reformation Luther and Calvin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Italian Renaissance Part B</dc:title>
  <dc:creator>Mark Leavins</dc:creator>
  <cp:lastModifiedBy>Mark Leavins</cp:lastModifiedBy>
  <cp:revision>26</cp:revision>
  <dcterms:created xsi:type="dcterms:W3CDTF">2012-09-13T00:02:47Z</dcterms:created>
  <dcterms:modified xsi:type="dcterms:W3CDTF">2012-09-13T02:30:02Z</dcterms:modified>
</cp:coreProperties>
</file>