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73" r:id="rId8"/>
    <p:sldId id="261" r:id="rId9"/>
    <p:sldId id="262" r:id="rId10"/>
    <p:sldId id="263" r:id="rId11"/>
    <p:sldId id="274" r:id="rId12"/>
    <p:sldId id="264" r:id="rId13"/>
    <p:sldId id="265" r:id="rId14"/>
    <p:sldId id="275" r:id="rId15"/>
    <p:sldId id="276" r:id="rId16"/>
    <p:sldId id="277" r:id="rId17"/>
    <p:sldId id="266" r:id="rId18"/>
    <p:sldId id="267" r:id="rId19"/>
    <p:sldId id="268" r:id="rId20"/>
    <p:sldId id="278" r:id="rId21"/>
    <p:sldId id="269" r:id="rId22"/>
    <p:sldId id="270" r:id="rId23"/>
    <p:sldId id="271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094F-1DDA-C14C-9D6C-86CEDAAA25A0}" type="datetimeFigureOut">
              <a:rPr lang="en-US" smtClean="0"/>
              <a:t>9/16/12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9E0E-0C8C-D74D-8974-6269504A1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0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094F-1DDA-C14C-9D6C-86CEDAAA25A0}" type="datetimeFigureOut">
              <a:rPr lang="en-US" smtClean="0"/>
              <a:t>9/16/12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9E0E-0C8C-D74D-8974-6269504A1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780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094F-1DDA-C14C-9D6C-86CEDAAA25A0}" type="datetimeFigureOut">
              <a:rPr lang="en-US" smtClean="0"/>
              <a:t>9/16/12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9E0E-0C8C-D74D-8974-6269504A1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01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094F-1DDA-C14C-9D6C-86CEDAAA25A0}" type="datetimeFigureOut">
              <a:rPr lang="en-US" smtClean="0"/>
              <a:t>9/16/12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9E0E-0C8C-D74D-8974-6269504A1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653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094F-1DDA-C14C-9D6C-86CEDAAA25A0}" type="datetimeFigureOut">
              <a:rPr lang="en-US" smtClean="0"/>
              <a:t>9/16/12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9E0E-0C8C-D74D-8974-6269504A1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24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094F-1DDA-C14C-9D6C-86CEDAAA25A0}" type="datetimeFigureOut">
              <a:rPr lang="en-US" smtClean="0"/>
              <a:t>9/16/12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9E0E-0C8C-D74D-8974-6269504A1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67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094F-1DDA-C14C-9D6C-86CEDAAA25A0}" type="datetimeFigureOut">
              <a:rPr lang="en-US" smtClean="0"/>
              <a:t>9/16/12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9E0E-0C8C-D74D-8974-6269504A1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62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094F-1DDA-C14C-9D6C-86CEDAAA25A0}" type="datetimeFigureOut">
              <a:rPr lang="en-US" smtClean="0"/>
              <a:t>9/16/12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9E0E-0C8C-D74D-8974-6269504A1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124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094F-1DDA-C14C-9D6C-86CEDAAA25A0}" type="datetimeFigureOut">
              <a:rPr lang="en-US" smtClean="0"/>
              <a:t>9/16/12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9E0E-0C8C-D74D-8974-6269504A1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62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094F-1DDA-C14C-9D6C-86CEDAAA25A0}" type="datetimeFigureOut">
              <a:rPr lang="en-US" smtClean="0"/>
              <a:t>9/16/12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9E0E-0C8C-D74D-8974-6269504A1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70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094F-1DDA-C14C-9D6C-86CEDAAA25A0}" type="datetimeFigureOut">
              <a:rPr lang="en-US" smtClean="0"/>
              <a:t>9/16/12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9E0E-0C8C-D74D-8974-6269504A1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01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0094F-1DDA-C14C-9D6C-86CEDAAA25A0}" type="datetimeFigureOut">
              <a:rPr lang="en-US" smtClean="0"/>
              <a:t>9/16/12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D9E0E-0C8C-D74D-8974-6269504A1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426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Protestant Reformation</a:t>
            </a:r>
            <a:br>
              <a:rPr lang="en-US" dirty="0" smtClean="0"/>
            </a:br>
            <a:r>
              <a:rPr lang="en-US" dirty="0" smtClean="0"/>
              <a:t>Part 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291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Who were Erasmus and the Christian Humanists?</a:t>
            </a:r>
          </a:p>
          <a:p>
            <a:r>
              <a:rPr lang="en-US" dirty="0" smtClean="0"/>
              <a:t>The Christian Humanists used Renaissance scholarship in the study and practice of Catholic Christianity</a:t>
            </a:r>
          </a:p>
          <a:p>
            <a:r>
              <a:rPr lang="en-US" dirty="0" smtClean="0"/>
              <a:t>Erasmus was a Dutch scholar who attacked Christian corruption and called for a simple Christian piety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176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Erasmus (c.1466-1536)</a:t>
            </a:r>
            <a:endParaRPr lang="en-US" dirty="0"/>
          </a:p>
        </p:txBody>
      </p:sp>
      <p:pic>
        <p:nvPicPr>
          <p:cNvPr id="4" name="Content Placeholder 3" descr="270px-Hans_Holbein_d._J._04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210" r="-702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06968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10. Did Erasmus ever leave the Catholic Church?</a:t>
            </a:r>
          </a:p>
          <a:p>
            <a:r>
              <a:rPr lang="en-US" dirty="0" smtClean="0"/>
              <a:t>No</a:t>
            </a:r>
          </a:p>
          <a:p>
            <a:r>
              <a:rPr lang="en-US" dirty="0" smtClean="0"/>
              <a:t>In fact, Erasmus ultimately opposed the Reformation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What analogy has been used to describe the historical relationship between Erasmus and Martin Luther?</a:t>
            </a:r>
          </a:p>
          <a:p>
            <a:r>
              <a:rPr lang="en-US" dirty="0" smtClean="0"/>
              <a:t>Erasmus laid the egg that Luther hatched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036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12. On the eve of the Reformation (1517), what was one of the problems in the Catholic Church that led to Luther’s split?</a:t>
            </a:r>
          </a:p>
          <a:p>
            <a:r>
              <a:rPr lang="en-US" dirty="0" smtClean="0"/>
              <a:t>Renaissance Popes such as Alexander VI (The Borgia Pope), Julius II (The Warrior Pope), and Leo X (a Medici Pope) were worldly and corrupt</a:t>
            </a:r>
          </a:p>
          <a:p>
            <a:r>
              <a:rPr lang="en-US" dirty="0" smtClean="0"/>
              <a:t>In fact, the Catholic Church today acknowledges that these Renaissance Popes of the late 1400s and early 1500s were morally bad and corrupt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409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Pope Alexander VI, The Borgia Pope</a:t>
            </a:r>
            <a:br>
              <a:rPr lang="en-US" dirty="0" smtClean="0"/>
            </a:br>
            <a:r>
              <a:rPr lang="en-US" dirty="0" smtClean="0"/>
              <a:t> In office: 1492-1503</a:t>
            </a:r>
            <a:endParaRPr lang="en-US" dirty="0"/>
          </a:p>
        </p:txBody>
      </p:sp>
      <p:pic>
        <p:nvPicPr>
          <p:cNvPr id="4" name="Content Placeholder 3" descr="220px-Pope_Alexander_V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256" r="-702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68421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Pope Julius II, The Warrior Pope</a:t>
            </a:r>
            <a:br>
              <a:rPr lang="en-US" dirty="0" smtClean="0"/>
            </a:br>
            <a:r>
              <a:rPr lang="en-US" dirty="0" smtClean="0"/>
              <a:t>In office: 1503-1513</a:t>
            </a:r>
            <a:endParaRPr lang="en-US" dirty="0"/>
          </a:p>
        </p:txBody>
      </p:sp>
      <p:pic>
        <p:nvPicPr>
          <p:cNvPr id="4" name="Content Placeholder 3" descr="220px-Pope_Julius_I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562" r="-735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61033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Pope Leo X, The Medici Pope</a:t>
            </a:r>
            <a:br>
              <a:rPr lang="en-US" dirty="0" smtClean="0"/>
            </a:br>
            <a:r>
              <a:rPr lang="en-US" dirty="0" smtClean="0"/>
              <a:t>In office: 1513-1521</a:t>
            </a:r>
            <a:endParaRPr lang="en-US" dirty="0"/>
          </a:p>
        </p:txBody>
      </p:sp>
      <p:pic>
        <p:nvPicPr>
          <p:cNvPr id="4" name="Content Placeholder 3" descr="270px-Raffael_04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160" r="-651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522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13. What was another problem within the Catholic Church that helped lead to the Reformation?</a:t>
            </a:r>
          </a:p>
          <a:p>
            <a:r>
              <a:rPr lang="en-US" dirty="0" smtClean="0"/>
              <a:t>Church offices (Bishoprics, etc.) were sold (simony) to the highest bidder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14. During this period, what were some problems with Catholic priests in general?</a:t>
            </a:r>
          </a:p>
          <a:p>
            <a:r>
              <a:rPr lang="en-US" dirty="0" smtClean="0"/>
              <a:t>Many were poorly trained and preached many ideas that were out of sync with official Catholic teachings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491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15. What were indulgences?</a:t>
            </a:r>
          </a:p>
          <a:p>
            <a:r>
              <a:rPr lang="en-US" dirty="0" smtClean="0"/>
              <a:t>Indulgences were (and are) special grants made by the Catholic Church to reduce certain here-and-know penalties related to certain sins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16. By 1517, what problem was associated with Indulgences?</a:t>
            </a:r>
          </a:p>
          <a:p>
            <a:r>
              <a:rPr lang="en-US" dirty="0" smtClean="0"/>
              <a:t>Indulgences were being sold, and in doing so, became a corrupt fund-raising tool for various church officials, including Pope Leo 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168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17. Who was Martin Luther (1483-1546)?</a:t>
            </a:r>
          </a:p>
          <a:p>
            <a:r>
              <a:rPr lang="en-US" dirty="0" smtClean="0"/>
              <a:t>A Catholic monk who earnestly sought spiritual salvation within the Catholic system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18. What was Martin Luther’s deepest personal problem?</a:t>
            </a:r>
          </a:p>
          <a:p>
            <a:r>
              <a:rPr lang="en-US" dirty="0" smtClean="0"/>
              <a:t>He consistently felt that his efforts as a monk were insufficient to make himself righteous (right) before God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637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763px-Life_of_Martin_Luth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493" r="-214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19672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Martin Luther, 1483-1546</a:t>
            </a:r>
            <a:endParaRPr lang="en-US" dirty="0"/>
          </a:p>
        </p:txBody>
      </p:sp>
      <p:pic>
        <p:nvPicPr>
          <p:cNvPr id="4" name="Content Placeholder 3" descr="lossy-page1-220px-Martin_Luther_by_Cranach-restoration.tif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527" r="-475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09369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19. How did Luther view God?</a:t>
            </a:r>
          </a:p>
          <a:p>
            <a:r>
              <a:rPr lang="en-US" dirty="0" smtClean="0"/>
              <a:t>Luther viewed God as a righteous judge who demanded perfect obedience from sinners</a:t>
            </a:r>
          </a:p>
          <a:p>
            <a:r>
              <a:rPr lang="en-US" dirty="0" smtClean="0"/>
              <a:t>This view nearly drove Luther to despair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20. What was the solution for Luther?</a:t>
            </a:r>
          </a:p>
          <a:p>
            <a:r>
              <a:rPr lang="en-US" dirty="0" smtClean="0"/>
              <a:t>He came to believe that he could not achieve righteousness through his own efforts, or even his efforts in conjunction with assistance from the </a:t>
            </a:r>
            <a:r>
              <a:rPr lang="en-US" dirty="0" err="1" smtClean="0"/>
              <a:t>Churh</a:t>
            </a:r>
            <a:endParaRPr lang="en-US" dirty="0" smtClean="0"/>
          </a:p>
          <a:p>
            <a:r>
              <a:rPr lang="en-US" dirty="0" smtClean="0"/>
              <a:t>He came to believe that righteousness could come only from Jesus Christ as a gift, received by Faith</a:t>
            </a:r>
          </a:p>
        </p:txBody>
      </p:sp>
    </p:spTree>
    <p:extLst>
      <p:ext uri="{BB962C8B-B14F-4D97-AF65-F5344CB8AC3E}">
        <p14:creationId xmlns:p14="http://schemas.microsoft.com/office/powerpoint/2010/main" val="4207529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21. For Martin Luther, what was the central truth about salvation?</a:t>
            </a:r>
          </a:p>
          <a:p>
            <a:r>
              <a:rPr lang="en-US" dirty="0" smtClean="0"/>
              <a:t>The salvation of a sinner comes from Christ alone through faith alone</a:t>
            </a:r>
          </a:p>
          <a:p>
            <a:r>
              <a:rPr lang="en-US" dirty="0" smtClean="0"/>
              <a:t>This idea became known as “justification by grace through faith”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22. In time, Luther claimed what to be the doctrine upon which the Church rose or fell?</a:t>
            </a:r>
          </a:p>
          <a:p>
            <a:r>
              <a:rPr lang="en-US" dirty="0" smtClean="0"/>
              <a:t>The doctrine of justification by faith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11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23. To understand how Martin Luther’s protests shattered Catholic unity in central and western Europe, what does one need to understand about the Catholic Church?</a:t>
            </a:r>
          </a:p>
          <a:p>
            <a:r>
              <a:rPr lang="en-US" dirty="0" smtClean="0"/>
              <a:t>One needs to understand the Catholic Church’s doctrines about its own authority</a:t>
            </a:r>
          </a:p>
          <a:p>
            <a:r>
              <a:rPr lang="en-US" dirty="0" smtClean="0"/>
              <a:t>One needs to understand the Catholic Church’s doctrines about the office of the Pope</a:t>
            </a:r>
          </a:p>
          <a:p>
            <a:r>
              <a:rPr lang="en-US" dirty="0" smtClean="0"/>
              <a:t>One needs to understand a little bit about the Catholic sacramental system</a:t>
            </a:r>
          </a:p>
          <a:p>
            <a:r>
              <a:rPr lang="en-US" dirty="0" smtClean="0"/>
              <a:t>And it is to those matters that we will turn to next</a:t>
            </a:r>
          </a:p>
        </p:txBody>
      </p:sp>
    </p:spTree>
    <p:extLst>
      <p:ext uri="{BB962C8B-B14F-4D97-AF65-F5344CB8AC3E}">
        <p14:creationId xmlns:p14="http://schemas.microsoft.com/office/powerpoint/2010/main" val="4056212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What was the Protestant Reformation?</a:t>
            </a:r>
          </a:p>
          <a:p>
            <a:r>
              <a:rPr lang="en-US" dirty="0" smtClean="0"/>
              <a:t>A religious revolution that divided Western Christianity into Catholic and Protestant Camps</a:t>
            </a:r>
          </a:p>
          <a:p>
            <a:r>
              <a:rPr lang="en-US" dirty="0" smtClean="0"/>
              <a:t>At its core, the Protestant Reformation was a series of splits away from the Catholic Church</a:t>
            </a:r>
          </a:p>
          <a:p>
            <a:r>
              <a:rPr lang="en-US" dirty="0" smtClean="0"/>
              <a:t>Also, some Protestants split away from other Protestants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203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In many ways, the Reformation was a shattering of what?</a:t>
            </a:r>
          </a:p>
          <a:p>
            <a:r>
              <a:rPr lang="en-US" dirty="0" smtClean="0"/>
              <a:t>Catholic unity in central and western Europe, a unity (and dominance) that had existed for around 1000 years.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858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3. The Protestant Reformation turned central and western Europe into what?</a:t>
            </a:r>
          </a:p>
          <a:p>
            <a:r>
              <a:rPr lang="en-US" dirty="0" smtClean="0"/>
              <a:t>A “patch-quilt” of religious loyalties and creeds by the end of the 1600s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4</a:t>
            </a:r>
            <a:r>
              <a:rPr lang="en-US" dirty="0" smtClean="0"/>
              <a:t>. To where was this “patch-quilt” transported?</a:t>
            </a:r>
          </a:p>
          <a:p>
            <a:r>
              <a:rPr lang="en-US" dirty="0" smtClean="0"/>
              <a:t>To North America, particularly the colonial areas that would become, in time, the United States of America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616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5. When did the Protestant Reformation begin?</a:t>
            </a:r>
          </a:p>
          <a:p>
            <a:r>
              <a:rPr lang="en-US" dirty="0" smtClean="0"/>
              <a:t>Supposedly on October 31,  1517, in </a:t>
            </a:r>
            <a:r>
              <a:rPr lang="en-US" dirty="0" err="1" smtClean="0"/>
              <a:t>Wittenburg</a:t>
            </a:r>
            <a:r>
              <a:rPr lang="en-US" dirty="0" smtClean="0"/>
              <a:t> Saxony (Present-day Germany)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6. Why “evidently” did it begin in 1517?</a:t>
            </a:r>
          </a:p>
          <a:p>
            <a:r>
              <a:rPr lang="en-US" dirty="0" smtClean="0"/>
              <a:t>When Martin Luther died in 1546, Philip </a:t>
            </a:r>
            <a:r>
              <a:rPr lang="en-US" dirty="0" err="1" smtClean="0"/>
              <a:t>Melancthon</a:t>
            </a:r>
            <a:r>
              <a:rPr lang="en-US" dirty="0" smtClean="0"/>
              <a:t> claimed Luther had posted his </a:t>
            </a:r>
            <a:r>
              <a:rPr lang="en-US" i="1" dirty="0" smtClean="0"/>
              <a:t>95 Theses</a:t>
            </a:r>
            <a:r>
              <a:rPr lang="en-US" dirty="0" smtClean="0"/>
              <a:t> (a series of religious objections to certain Catholic practices) on Hallows Eve in 1517.</a:t>
            </a:r>
          </a:p>
          <a:p>
            <a:r>
              <a:rPr lang="en-US" dirty="0" smtClean="0"/>
              <a:t>Some scholars are skeptical of this claim, however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826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Luther and the </a:t>
            </a:r>
            <a:r>
              <a:rPr lang="en-US" i="1" dirty="0" smtClean="0"/>
              <a:t>95 Theses</a:t>
            </a:r>
            <a:endParaRPr lang="en-US" dirty="0"/>
          </a:p>
        </p:txBody>
      </p:sp>
      <p:pic>
        <p:nvPicPr>
          <p:cNvPr id="6" name="Content Placeholder 5" descr="95Thesen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095" b="-25095"/>
          <a:stretch>
            <a:fillRect/>
          </a:stretch>
        </p:blipFill>
        <p:spPr/>
      </p:pic>
      <p:pic>
        <p:nvPicPr>
          <p:cNvPr id="7" name="Content Placeholder 6" descr="Luther-nailing-theses-560x538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7" r="71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3291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7. When did the Reformation end?</a:t>
            </a:r>
          </a:p>
          <a:p>
            <a:r>
              <a:rPr lang="en-US" dirty="0" smtClean="0"/>
              <a:t>One might say in 1648 at the end of the Thirty Years’ War, a war which ended with Lutherans and Calvinists having legalized status within the Holy Roman Empire</a:t>
            </a:r>
          </a:p>
          <a:p>
            <a:r>
              <a:rPr lang="en-US" dirty="0" smtClean="0"/>
              <a:t>One might also say in 1688 when, during the so-called Glorious Revolution, a Catholic English king was deposed in favor of new Protestant 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251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8. Regarding the “end” of the Reformation, what other argument might one make?</a:t>
            </a:r>
          </a:p>
          <a:p>
            <a:r>
              <a:rPr lang="en-US" dirty="0" smtClean="0"/>
              <a:t>One could say that the Reformation continues to this day </a:t>
            </a:r>
            <a:endParaRPr lang="en-US" dirty="0"/>
          </a:p>
          <a:p>
            <a:r>
              <a:rPr lang="en-US" dirty="0" smtClean="0"/>
              <a:t>The Christian world remains divided into hundreds of sects and denominations, and more are created every year.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330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962</Words>
  <Application>Microsoft Macintosh PowerPoint</Application>
  <PresentationFormat>On-screen Show (4:3)</PresentationFormat>
  <Paragraphs>75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The Protestant Reformation Part 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Luther and the 95 Theses</vt:lpstr>
      <vt:lpstr>PowerPoint Presentation</vt:lpstr>
      <vt:lpstr>PowerPoint Presentation</vt:lpstr>
      <vt:lpstr>PowerPoint Presentation</vt:lpstr>
      <vt:lpstr>Erasmus (c.1466-1536)</vt:lpstr>
      <vt:lpstr>PowerPoint Presentation</vt:lpstr>
      <vt:lpstr>PowerPoint Presentation</vt:lpstr>
      <vt:lpstr>Pope Alexander VI, The Borgia Pope  In office: 1492-1503</vt:lpstr>
      <vt:lpstr>Pope Julius II, The Warrior Pope In office: 1503-1513</vt:lpstr>
      <vt:lpstr>Pope Leo X, The Medici Pope In office: 1513-1521</vt:lpstr>
      <vt:lpstr>PowerPoint Presentation</vt:lpstr>
      <vt:lpstr>PowerPoint Presentation</vt:lpstr>
      <vt:lpstr>PowerPoint Presentation</vt:lpstr>
      <vt:lpstr>Martin Luther, 1483-1546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Protestant Reformation Part A</dc:title>
  <dc:creator>Mark Leavins</dc:creator>
  <cp:lastModifiedBy>Mark Leavins</cp:lastModifiedBy>
  <cp:revision>21</cp:revision>
  <dcterms:created xsi:type="dcterms:W3CDTF">2012-09-17T01:59:08Z</dcterms:created>
  <dcterms:modified xsi:type="dcterms:W3CDTF">2012-09-17T03:08:04Z</dcterms:modified>
</cp:coreProperties>
</file>