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5" r:id="rId3"/>
    <p:sldId id="257" r:id="rId4"/>
    <p:sldId id="258" r:id="rId5"/>
    <p:sldId id="276" r:id="rId6"/>
    <p:sldId id="259" r:id="rId7"/>
    <p:sldId id="260" r:id="rId8"/>
    <p:sldId id="261" r:id="rId9"/>
    <p:sldId id="262" r:id="rId10"/>
    <p:sldId id="263" r:id="rId11"/>
    <p:sldId id="264" r:id="rId12"/>
    <p:sldId id="277" r:id="rId13"/>
    <p:sldId id="265" r:id="rId14"/>
    <p:sldId id="278" r:id="rId15"/>
    <p:sldId id="266" r:id="rId16"/>
    <p:sldId id="267" r:id="rId17"/>
    <p:sldId id="268" r:id="rId18"/>
    <p:sldId id="269" r:id="rId19"/>
    <p:sldId id="270" r:id="rId20"/>
    <p:sldId id="279" r:id="rId21"/>
    <p:sldId id="271" r:id="rId22"/>
    <p:sldId id="272" r:id="rId23"/>
    <p:sldId id="273" r:id="rId24"/>
    <p:sldId id="274" r:id="rId25"/>
    <p:sldId id="280"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7" d="100"/>
          <a:sy n="77" d="100"/>
        </p:scale>
        <p:origin x="-2008"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B1F61F-2D66-7040-9753-A294C5E4C973}" type="datetimeFigureOut">
              <a:rPr lang="en-US" smtClean="0"/>
              <a:t>4/5/12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D2DFE-A5BC-7B4E-BB7C-FA9A8643B611}" type="slidenum">
              <a:rPr lang="en-US" smtClean="0"/>
              <a:t>‹#›</a:t>
            </a:fld>
            <a:endParaRPr lang="en-US"/>
          </a:p>
        </p:txBody>
      </p:sp>
    </p:spTree>
    <p:extLst>
      <p:ext uri="{BB962C8B-B14F-4D97-AF65-F5344CB8AC3E}">
        <p14:creationId xmlns:p14="http://schemas.microsoft.com/office/powerpoint/2010/main" val="1287401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B1F61F-2D66-7040-9753-A294C5E4C973}" type="datetimeFigureOut">
              <a:rPr lang="en-US" smtClean="0"/>
              <a:t>4/5/12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D2DFE-A5BC-7B4E-BB7C-FA9A8643B611}" type="slidenum">
              <a:rPr lang="en-US" smtClean="0"/>
              <a:t>‹#›</a:t>
            </a:fld>
            <a:endParaRPr lang="en-US"/>
          </a:p>
        </p:txBody>
      </p:sp>
    </p:spTree>
    <p:extLst>
      <p:ext uri="{BB962C8B-B14F-4D97-AF65-F5344CB8AC3E}">
        <p14:creationId xmlns:p14="http://schemas.microsoft.com/office/powerpoint/2010/main" val="560872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B1F61F-2D66-7040-9753-A294C5E4C973}" type="datetimeFigureOut">
              <a:rPr lang="en-US" smtClean="0"/>
              <a:t>4/5/12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D2DFE-A5BC-7B4E-BB7C-FA9A8643B611}" type="slidenum">
              <a:rPr lang="en-US" smtClean="0"/>
              <a:t>‹#›</a:t>
            </a:fld>
            <a:endParaRPr lang="en-US"/>
          </a:p>
        </p:txBody>
      </p:sp>
    </p:spTree>
    <p:extLst>
      <p:ext uri="{BB962C8B-B14F-4D97-AF65-F5344CB8AC3E}">
        <p14:creationId xmlns:p14="http://schemas.microsoft.com/office/powerpoint/2010/main" val="320349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B1F61F-2D66-7040-9753-A294C5E4C973}" type="datetimeFigureOut">
              <a:rPr lang="en-US" smtClean="0"/>
              <a:t>4/5/12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D2DFE-A5BC-7B4E-BB7C-FA9A8643B611}" type="slidenum">
              <a:rPr lang="en-US" smtClean="0"/>
              <a:t>‹#›</a:t>
            </a:fld>
            <a:endParaRPr lang="en-US"/>
          </a:p>
        </p:txBody>
      </p:sp>
    </p:spTree>
    <p:extLst>
      <p:ext uri="{BB962C8B-B14F-4D97-AF65-F5344CB8AC3E}">
        <p14:creationId xmlns:p14="http://schemas.microsoft.com/office/powerpoint/2010/main" val="19298372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B1F61F-2D66-7040-9753-A294C5E4C973}" type="datetimeFigureOut">
              <a:rPr lang="en-US" smtClean="0"/>
              <a:t>4/5/12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D2DFE-A5BC-7B4E-BB7C-FA9A8643B611}" type="slidenum">
              <a:rPr lang="en-US" smtClean="0"/>
              <a:t>‹#›</a:t>
            </a:fld>
            <a:endParaRPr lang="en-US"/>
          </a:p>
        </p:txBody>
      </p:sp>
    </p:spTree>
    <p:extLst>
      <p:ext uri="{BB962C8B-B14F-4D97-AF65-F5344CB8AC3E}">
        <p14:creationId xmlns:p14="http://schemas.microsoft.com/office/powerpoint/2010/main" val="12682832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B1F61F-2D66-7040-9753-A294C5E4C973}" type="datetimeFigureOut">
              <a:rPr lang="en-US" smtClean="0"/>
              <a:t>4/5/12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AD2DFE-A5BC-7B4E-BB7C-FA9A8643B611}" type="slidenum">
              <a:rPr lang="en-US" smtClean="0"/>
              <a:t>‹#›</a:t>
            </a:fld>
            <a:endParaRPr lang="en-US"/>
          </a:p>
        </p:txBody>
      </p:sp>
    </p:spTree>
    <p:extLst>
      <p:ext uri="{BB962C8B-B14F-4D97-AF65-F5344CB8AC3E}">
        <p14:creationId xmlns:p14="http://schemas.microsoft.com/office/powerpoint/2010/main" val="39559986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B1F61F-2D66-7040-9753-A294C5E4C973}" type="datetimeFigureOut">
              <a:rPr lang="en-US" smtClean="0"/>
              <a:t>4/5/12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AD2DFE-A5BC-7B4E-BB7C-FA9A8643B611}" type="slidenum">
              <a:rPr lang="en-US" smtClean="0"/>
              <a:t>‹#›</a:t>
            </a:fld>
            <a:endParaRPr lang="en-US"/>
          </a:p>
        </p:txBody>
      </p:sp>
    </p:spTree>
    <p:extLst>
      <p:ext uri="{BB962C8B-B14F-4D97-AF65-F5344CB8AC3E}">
        <p14:creationId xmlns:p14="http://schemas.microsoft.com/office/powerpoint/2010/main" val="2157230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B1F61F-2D66-7040-9753-A294C5E4C973}" type="datetimeFigureOut">
              <a:rPr lang="en-US" smtClean="0"/>
              <a:t>4/5/12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AD2DFE-A5BC-7B4E-BB7C-FA9A8643B611}" type="slidenum">
              <a:rPr lang="en-US" smtClean="0"/>
              <a:t>‹#›</a:t>
            </a:fld>
            <a:endParaRPr lang="en-US"/>
          </a:p>
        </p:txBody>
      </p:sp>
    </p:spTree>
    <p:extLst>
      <p:ext uri="{BB962C8B-B14F-4D97-AF65-F5344CB8AC3E}">
        <p14:creationId xmlns:p14="http://schemas.microsoft.com/office/powerpoint/2010/main" val="331181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B1F61F-2D66-7040-9753-A294C5E4C973}" type="datetimeFigureOut">
              <a:rPr lang="en-US" smtClean="0"/>
              <a:t>4/5/12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AD2DFE-A5BC-7B4E-BB7C-FA9A8643B611}" type="slidenum">
              <a:rPr lang="en-US" smtClean="0"/>
              <a:t>‹#›</a:t>
            </a:fld>
            <a:endParaRPr lang="en-US"/>
          </a:p>
        </p:txBody>
      </p:sp>
    </p:spTree>
    <p:extLst>
      <p:ext uri="{BB962C8B-B14F-4D97-AF65-F5344CB8AC3E}">
        <p14:creationId xmlns:p14="http://schemas.microsoft.com/office/powerpoint/2010/main" val="5979445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B1F61F-2D66-7040-9753-A294C5E4C973}" type="datetimeFigureOut">
              <a:rPr lang="en-US" smtClean="0"/>
              <a:t>4/5/12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AD2DFE-A5BC-7B4E-BB7C-FA9A8643B611}" type="slidenum">
              <a:rPr lang="en-US" smtClean="0"/>
              <a:t>‹#›</a:t>
            </a:fld>
            <a:endParaRPr lang="en-US"/>
          </a:p>
        </p:txBody>
      </p:sp>
    </p:spTree>
    <p:extLst>
      <p:ext uri="{BB962C8B-B14F-4D97-AF65-F5344CB8AC3E}">
        <p14:creationId xmlns:p14="http://schemas.microsoft.com/office/powerpoint/2010/main" val="24711466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B1F61F-2D66-7040-9753-A294C5E4C973}" type="datetimeFigureOut">
              <a:rPr lang="en-US" smtClean="0"/>
              <a:t>4/5/12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AD2DFE-A5BC-7B4E-BB7C-FA9A8643B611}" type="slidenum">
              <a:rPr lang="en-US" smtClean="0"/>
              <a:t>‹#›</a:t>
            </a:fld>
            <a:endParaRPr lang="en-US"/>
          </a:p>
        </p:txBody>
      </p:sp>
    </p:spTree>
    <p:extLst>
      <p:ext uri="{BB962C8B-B14F-4D97-AF65-F5344CB8AC3E}">
        <p14:creationId xmlns:p14="http://schemas.microsoft.com/office/powerpoint/2010/main" val="203907936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B1F61F-2D66-7040-9753-A294C5E4C973}" type="datetimeFigureOut">
              <a:rPr lang="en-US" smtClean="0"/>
              <a:t>4/5/12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AD2DFE-A5BC-7B4E-BB7C-FA9A8643B611}" type="slidenum">
              <a:rPr lang="en-US" smtClean="0"/>
              <a:t>‹#›</a:t>
            </a:fld>
            <a:endParaRPr lang="en-US"/>
          </a:p>
        </p:txBody>
      </p:sp>
    </p:spTree>
    <p:extLst>
      <p:ext uri="{BB962C8B-B14F-4D97-AF65-F5344CB8AC3E}">
        <p14:creationId xmlns:p14="http://schemas.microsoft.com/office/powerpoint/2010/main" val="14514364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French Revolution</a:t>
            </a:r>
            <a:br>
              <a:rPr lang="en-US" dirty="0" smtClean="0"/>
            </a:br>
            <a:r>
              <a:rPr lang="en-US" dirty="0" smtClean="0"/>
              <a:t>Part D</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6902084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12. During the Reign of Terror, about what percent of the victims came from the First Estates and Second Estates (Clergy and Nobles)?</a:t>
            </a:r>
          </a:p>
          <a:p>
            <a:r>
              <a:rPr lang="en-US" dirty="0" smtClean="0"/>
              <a:t>About 15%</a:t>
            </a:r>
          </a:p>
          <a:p>
            <a:pPr marL="0" indent="0">
              <a:buNone/>
            </a:pPr>
            <a:endParaRPr lang="en-US" dirty="0"/>
          </a:p>
          <a:p>
            <a:pPr marL="0" indent="0">
              <a:buNone/>
            </a:pPr>
            <a:r>
              <a:rPr lang="en-US" dirty="0" smtClean="0"/>
              <a:t>13. Thus, during the Reign of Terror, about 85% of the victims came from what Estate?</a:t>
            </a:r>
          </a:p>
          <a:p>
            <a:r>
              <a:rPr lang="en-US" dirty="0" smtClean="0"/>
              <a:t>The Third Estate</a:t>
            </a:r>
          </a:p>
          <a:p>
            <a:r>
              <a:rPr lang="en-US" dirty="0" smtClean="0"/>
              <a:t>Bourgeoisie and Peasants, that is</a:t>
            </a:r>
            <a:endParaRPr lang="en-US" dirty="0"/>
          </a:p>
        </p:txBody>
      </p:sp>
    </p:spTree>
    <p:extLst>
      <p:ext uri="{BB962C8B-B14F-4D97-AF65-F5344CB8AC3E}">
        <p14:creationId xmlns:p14="http://schemas.microsoft.com/office/powerpoint/2010/main" val="412031817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14. The Committee of Public Safety justified the killing of thousands of French Citizens (they were now Citizens and no longer royal subjects of the king) on the grounds that enemies of the Revolution must be eliminated, and that what kind of society must be created?</a:t>
            </a:r>
          </a:p>
          <a:p>
            <a:r>
              <a:rPr lang="en-US" dirty="0" smtClean="0"/>
              <a:t>A Republic of Virtue</a:t>
            </a:r>
            <a:endParaRPr lang="en-US" dirty="0"/>
          </a:p>
        </p:txBody>
      </p:sp>
    </p:spTree>
    <p:extLst>
      <p:ext uri="{BB962C8B-B14F-4D97-AF65-F5344CB8AC3E}">
        <p14:creationId xmlns:p14="http://schemas.microsoft.com/office/powerpoint/2010/main" val="268974582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Maximilien</a:t>
            </a:r>
            <a:r>
              <a:rPr lang="en-US" dirty="0" smtClean="0"/>
              <a:t> Robespierre</a:t>
            </a:r>
            <a:br>
              <a:rPr lang="en-US" dirty="0" smtClean="0"/>
            </a:br>
            <a:r>
              <a:rPr lang="en-US" dirty="0" smtClean="0"/>
              <a:t>1758-1794</a:t>
            </a:r>
            <a:endParaRPr lang="en-US" dirty="0"/>
          </a:p>
        </p:txBody>
      </p:sp>
      <p:pic>
        <p:nvPicPr>
          <p:cNvPr id="4" name="Content Placeholder 3" descr="220px-Robespierre.jpg"/>
          <p:cNvPicPr>
            <a:picLocks noGrp="1" noChangeAspect="1"/>
          </p:cNvPicPr>
          <p:nvPr>
            <p:ph idx="1"/>
          </p:nvPr>
        </p:nvPicPr>
        <p:blipFill>
          <a:blip r:embed="rId2">
            <a:extLst>
              <a:ext uri="{28A0092B-C50C-407E-A947-70E740481C1C}">
                <a14:useLocalDpi xmlns:a14="http://schemas.microsoft.com/office/drawing/2010/main" val="0"/>
              </a:ext>
            </a:extLst>
          </a:blip>
          <a:srcRect l="-76042" r="-76042"/>
          <a:stretch>
            <a:fillRect/>
          </a:stretch>
        </p:blipFill>
        <p:spPr/>
      </p:pic>
    </p:spTree>
    <p:extLst>
      <p:ext uri="{BB962C8B-B14F-4D97-AF65-F5344CB8AC3E}">
        <p14:creationId xmlns:p14="http://schemas.microsoft.com/office/powerpoint/2010/main" val="76885670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15. What did </a:t>
            </a:r>
            <a:r>
              <a:rPr lang="en-US" dirty="0" err="1" smtClean="0"/>
              <a:t>Maximilien</a:t>
            </a:r>
            <a:r>
              <a:rPr lang="en-US" dirty="0" smtClean="0"/>
              <a:t> Robespierre mean when he called for a Republic of Virtue?</a:t>
            </a:r>
          </a:p>
          <a:p>
            <a:r>
              <a:rPr lang="en-US" dirty="0" smtClean="0"/>
              <a:t>He wanted a nation of citizens devoted to the Revolution </a:t>
            </a:r>
          </a:p>
          <a:p>
            <a:pPr marL="0" indent="0">
              <a:buNone/>
            </a:pPr>
            <a:endParaRPr lang="en-US" dirty="0"/>
          </a:p>
          <a:p>
            <a:pPr marL="0" indent="0">
              <a:buNone/>
            </a:pPr>
            <a:r>
              <a:rPr lang="en-US" dirty="0" smtClean="0"/>
              <a:t>16. What was an initial slogan of the French Revolution?</a:t>
            </a:r>
          </a:p>
          <a:p>
            <a:r>
              <a:rPr lang="en-US" dirty="0" smtClean="0"/>
              <a:t>Liberty, Equality, Fraternity</a:t>
            </a:r>
            <a:endParaRPr lang="en-US" dirty="0"/>
          </a:p>
        </p:txBody>
      </p:sp>
    </p:spTree>
    <p:extLst>
      <p:ext uri="{BB962C8B-B14F-4D97-AF65-F5344CB8AC3E}">
        <p14:creationId xmlns:p14="http://schemas.microsoft.com/office/powerpoint/2010/main" val="92484334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Liberty, Equality, Fraternity</a:t>
            </a:r>
            <a:endParaRPr lang="en-US" dirty="0"/>
          </a:p>
        </p:txBody>
      </p:sp>
      <p:pic>
        <p:nvPicPr>
          <p:cNvPr id="4" name="Content Placeholder 3" descr="liberte.jpg"/>
          <p:cNvPicPr>
            <a:picLocks noGrp="1" noChangeAspect="1"/>
          </p:cNvPicPr>
          <p:nvPr>
            <p:ph idx="1"/>
          </p:nvPr>
        </p:nvPicPr>
        <p:blipFill>
          <a:blip r:embed="rId2">
            <a:extLst>
              <a:ext uri="{28A0092B-C50C-407E-A947-70E740481C1C}">
                <a14:useLocalDpi xmlns:a14="http://schemas.microsoft.com/office/drawing/2010/main" val="0"/>
              </a:ext>
            </a:extLst>
          </a:blip>
          <a:srcRect l="-85363" r="-85363"/>
          <a:stretch>
            <a:fillRect/>
          </a:stretch>
        </p:blipFill>
        <p:spPr/>
      </p:pic>
    </p:spTree>
    <p:extLst>
      <p:ext uri="{BB962C8B-B14F-4D97-AF65-F5344CB8AC3E}">
        <p14:creationId xmlns:p14="http://schemas.microsoft.com/office/powerpoint/2010/main" val="90592602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marL="0" indent="0">
              <a:buNone/>
            </a:pPr>
            <a:r>
              <a:rPr lang="en-US" dirty="0" smtClean="0"/>
              <a:t>17. Despite the mixed messages and inconsistencies of the Reign of Terror, the radicals of the French Revolution claimed to be creating what kind of society?</a:t>
            </a:r>
          </a:p>
          <a:p>
            <a:r>
              <a:rPr lang="en-US" dirty="0" smtClean="0"/>
              <a:t>A Democratic Society</a:t>
            </a:r>
          </a:p>
          <a:p>
            <a:pPr marL="0" indent="0">
              <a:buNone/>
            </a:pPr>
            <a:endParaRPr lang="en-US" dirty="0"/>
          </a:p>
          <a:p>
            <a:pPr marL="0" indent="0">
              <a:buNone/>
            </a:pPr>
            <a:r>
              <a:rPr lang="en-US" dirty="0" smtClean="0"/>
              <a:t>18. During this period, Revolutionary France abolished what, in its colonies?</a:t>
            </a:r>
          </a:p>
          <a:p>
            <a:r>
              <a:rPr lang="en-US" dirty="0" smtClean="0"/>
              <a:t>Slavery</a:t>
            </a:r>
            <a:endParaRPr lang="en-US" dirty="0"/>
          </a:p>
        </p:txBody>
      </p:sp>
    </p:spTree>
    <p:extLst>
      <p:ext uri="{BB962C8B-B14F-4D97-AF65-F5344CB8AC3E}">
        <p14:creationId xmlns:p14="http://schemas.microsoft.com/office/powerpoint/2010/main" val="106398586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19. What was </a:t>
            </a:r>
            <a:r>
              <a:rPr lang="en-US" i="1" dirty="0" err="1" smtClean="0"/>
              <a:t>Dechristianization</a:t>
            </a:r>
            <a:r>
              <a:rPr lang="en-US" dirty="0" smtClean="0"/>
              <a:t> during the radical phase of the French Revolution?</a:t>
            </a:r>
          </a:p>
          <a:p>
            <a:r>
              <a:rPr lang="en-US" dirty="0" smtClean="0"/>
              <a:t>Many of the leaders of the Radical Revolution rejected Christianity, particularly the Catholic Church, as unenlightened and oppressive</a:t>
            </a:r>
          </a:p>
          <a:p>
            <a:r>
              <a:rPr lang="en-US" dirty="0" smtClean="0"/>
              <a:t>As such, </a:t>
            </a:r>
            <a:r>
              <a:rPr lang="en-US" i="1" dirty="0" err="1" smtClean="0"/>
              <a:t>Dechristianization</a:t>
            </a:r>
            <a:r>
              <a:rPr lang="en-US" i="1" dirty="0" smtClean="0"/>
              <a:t> </a:t>
            </a:r>
            <a:r>
              <a:rPr lang="en-US" dirty="0" smtClean="0"/>
              <a:t> was a systematic effort to wrench French society from its Christian foundations, moorings, and culture</a:t>
            </a:r>
            <a:endParaRPr lang="en-US" dirty="0"/>
          </a:p>
        </p:txBody>
      </p:sp>
    </p:spTree>
    <p:extLst>
      <p:ext uri="{BB962C8B-B14F-4D97-AF65-F5344CB8AC3E}">
        <p14:creationId xmlns:p14="http://schemas.microsoft.com/office/powerpoint/2010/main" val="246881622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pPr marL="0" indent="0">
              <a:buNone/>
            </a:pPr>
            <a:r>
              <a:rPr lang="en-US" dirty="0" smtClean="0"/>
              <a:t>20. What were some examples of </a:t>
            </a:r>
            <a:r>
              <a:rPr lang="en-US" i="1" dirty="0" err="1" smtClean="0"/>
              <a:t>Dechristianization</a:t>
            </a:r>
            <a:r>
              <a:rPr lang="en-US" dirty="0" smtClean="0"/>
              <a:t>?</a:t>
            </a:r>
          </a:p>
          <a:p>
            <a:r>
              <a:rPr lang="en-US" dirty="0" smtClean="0"/>
              <a:t>Streets with the name “Saint” were re-named with secular (non-religious) titles</a:t>
            </a:r>
          </a:p>
          <a:p>
            <a:r>
              <a:rPr lang="en-US" dirty="0" smtClean="0"/>
              <a:t>Churches were closed, and even pillaged</a:t>
            </a:r>
          </a:p>
          <a:p>
            <a:r>
              <a:rPr lang="en-US" dirty="0" smtClean="0"/>
              <a:t>The Christian-oriented calendar was replaced with a secular calendar in which years were counted from 1792 onward, and each month was made up of three 10-day weeks, thus eliminating the Christian-oriented Sunday</a:t>
            </a:r>
          </a:p>
          <a:p>
            <a:r>
              <a:rPr lang="en-US" dirty="0" smtClean="0"/>
              <a:t>Notre Dame Cathedral was re-dedicated as a “Temple of Reason”</a:t>
            </a:r>
            <a:endParaRPr lang="en-US" dirty="0"/>
          </a:p>
        </p:txBody>
      </p:sp>
    </p:spTree>
    <p:extLst>
      <p:ext uri="{BB962C8B-B14F-4D97-AF65-F5344CB8AC3E}">
        <p14:creationId xmlns:p14="http://schemas.microsoft.com/office/powerpoint/2010/main" val="147344154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21. What kind of holidays were eliminated under </a:t>
            </a:r>
            <a:r>
              <a:rPr lang="en-US" i="1" dirty="0" err="1" smtClean="0"/>
              <a:t>Dechristianization</a:t>
            </a:r>
            <a:r>
              <a:rPr lang="en-US" dirty="0" smtClean="0"/>
              <a:t>?</a:t>
            </a:r>
          </a:p>
          <a:p>
            <a:r>
              <a:rPr lang="en-US" dirty="0" smtClean="0"/>
              <a:t>Christian holidays</a:t>
            </a:r>
          </a:p>
          <a:p>
            <a:pPr marL="0" indent="0">
              <a:buNone/>
            </a:pPr>
            <a:endParaRPr lang="en-US" dirty="0"/>
          </a:p>
          <a:p>
            <a:pPr marL="0" indent="0">
              <a:buNone/>
            </a:pPr>
            <a:r>
              <a:rPr lang="en-US" dirty="0" smtClean="0"/>
              <a:t>22. In addition to the internal threats to the French Revolution, France also faced faced threats from whom?</a:t>
            </a:r>
          </a:p>
          <a:p>
            <a:r>
              <a:rPr lang="en-US" dirty="0" smtClean="0"/>
              <a:t>Foreign nations sympathetic to royalty</a:t>
            </a:r>
            <a:endParaRPr lang="en-US" dirty="0"/>
          </a:p>
        </p:txBody>
      </p:sp>
    </p:spTree>
    <p:extLst>
      <p:ext uri="{BB962C8B-B14F-4D97-AF65-F5344CB8AC3E}">
        <p14:creationId xmlns:p14="http://schemas.microsoft.com/office/powerpoint/2010/main" val="149042084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23. On August 23, 1793, the Committee of Public Safety issued the “Levee en masse” in which essentially the entire nation (all males) was mobilized into service (military and military support), thus making France a what?</a:t>
            </a:r>
          </a:p>
          <a:p>
            <a:r>
              <a:rPr lang="en-US" dirty="0" smtClean="0"/>
              <a:t>A Nation in Arms</a:t>
            </a:r>
            <a:endParaRPr lang="en-US" dirty="0"/>
          </a:p>
        </p:txBody>
      </p:sp>
    </p:spTree>
    <p:extLst>
      <p:ext uri="{BB962C8B-B14F-4D97-AF65-F5344CB8AC3E}">
        <p14:creationId xmlns:p14="http://schemas.microsoft.com/office/powerpoint/2010/main" val="378469040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Sans-Culottes</a:t>
            </a:r>
            <a:br>
              <a:rPr lang="en-US" dirty="0" smtClean="0"/>
            </a:br>
            <a:r>
              <a:rPr lang="en-US" dirty="0" smtClean="0"/>
              <a:t>Note the Red Liberty Caps and Cockades</a:t>
            </a:r>
            <a:endParaRPr lang="en-US" dirty="0"/>
          </a:p>
        </p:txBody>
      </p:sp>
      <p:pic>
        <p:nvPicPr>
          <p:cNvPr id="4" name="Content Placeholder 3" descr="175px-Sansculottes.jpg"/>
          <p:cNvPicPr>
            <a:picLocks noGrp="1" noChangeAspect="1"/>
          </p:cNvPicPr>
          <p:nvPr>
            <p:ph idx="1"/>
          </p:nvPr>
        </p:nvPicPr>
        <p:blipFill>
          <a:blip r:embed="rId2">
            <a:extLst>
              <a:ext uri="{28A0092B-C50C-407E-A947-70E740481C1C}">
                <a14:useLocalDpi xmlns:a14="http://schemas.microsoft.com/office/drawing/2010/main" val="0"/>
              </a:ext>
            </a:extLst>
          </a:blip>
          <a:srcRect l="-71047" r="-71047"/>
          <a:stretch>
            <a:fillRect/>
          </a:stretch>
        </p:blipFill>
        <p:spPr>
          <a:xfrm>
            <a:off x="2881686" y="2332038"/>
            <a:ext cx="8229600" cy="4525962"/>
          </a:xfrm>
        </p:spPr>
      </p:pic>
    </p:spTree>
    <p:extLst>
      <p:ext uri="{BB962C8B-B14F-4D97-AF65-F5344CB8AC3E}">
        <p14:creationId xmlns:p14="http://schemas.microsoft.com/office/powerpoint/2010/main" val="266994074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Levee en Masse</a:t>
            </a:r>
            <a:br>
              <a:rPr lang="en-US" dirty="0" smtClean="0"/>
            </a:br>
            <a:r>
              <a:rPr lang="en-US" dirty="0" smtClean="0"/>
              <a:t>August 1793</a:t>
            </a:r>
            <a:br>
              <a:rPr lang="en-US" dirty="0" smtClean="0"/>
            </a:br>
            <a:r>
              <a:rPr lang="en-US" dirty="0" smtClean="0"/>
              <a:t>A Nation in Arms</a:t>
            </a:r>
            <a:endParaRPr lang="en-US" dirty="0"/>
          </a:p>
        </p:txBody>
      </p:sp>
      <p:pic>
        <p:nvPicPr>
          <p:cNvPr id="4" name="Content Placeholder 3" descr="evt100221114700133.jpg"/>
          <p:cNvPicPr>
            <a:picLocks noGrp="1" noChangeAspect="1"/>
          </p:cNvPicPr>
          <p:nvPr>
            <p:ph idx="1"/>
          </p:nvPr>
        </p:nvPicPr>
        <p:blipFill>
          <a:blip r:embed="rId2">
            <a:extLst>
              <a:ext uri="{28A0092B-C50C-407E-A947-70E740481C1C}">
                <a14:useLocalDpi xmlns:a14="http://schemas.microsoft.com/office/drawing/2010/main" val="0"/>
              </a:ext>
            </a:extLst>
          </a:blip>
          <a:srcRect l="-53785" r="-53785"/>
          <a:stretch>
            <a:fillRect/>
          </a:stretch>
        </p:blipFill>
        <p:spPr>
          <a:xfrm>
            <a:off x="457200" y="1903154"/>
            <a:ext cx="8229600" cy="4525963"/>
          </a:xfrm>
        </p:spPr>
      </p:pic>
    </p:spTree>
    <p:extLst>
      <p:ext uri="{BB962C8B-B14F-4D97-AF65-F5344CB8AC3E}">
        <p14:creationId xmlns:p14="http://schemas.microsoft.com/office/powerpoint/2010/main" val="30790322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24. By September 1794, France had an army of about how many men?</a:t>
            </a:r>
          </a:p>
          <a:p>
            <a:r>
              <a:rPr lang="en-US" dirty="0" smtClean="0"/>
              <a:t>I million</a:t>
            </a:r>
          </a:p>
          <a:p>
            <a:pPr marL="0" indent="0">
              <a:buNone/>
            </a:pPr>
            <a:endParaRPr lang="en-US" dirty="0"/>
          </a:p>
          <a:p>
            <a:pPr marL="0" indent="0">
              <a:buNone/>
            </a:pPr>
            <a:r>
              <a:rPr lang="en-US" dirty="0" smtClean="0"/>
              <a:t>25. In the wake of the Levee en Masse, France was able to conquer what territories?</a:t>
            </a:r>
          </a:p>
          <a:p>
            <a:r>
              <a:rPr lang="en-US" dirty="0" smtClean="0"/>
              <a:t>The Austrian Netherlands</a:t>
            </a:r>
          </a:p>
          <a:p>
            <a:r>
              <a:rPr lang="en-US" dirty="0" smtClean="0"/>
              <a:t>France also conquered territories in Germanic areas across the Rhine River</a:t>
            </a:r>
            <a:endParaRPr lang="en-US" dirty="0"/>
          </a:p>
        </p:txBody>
      </p:sp>
    </p:spTree>
    <p:extLst>
      <p:ext uri="{BB962C8B-B14F-4D97-AF65-F5344CB8AC3E}">
        <p14:creationId xmlns:p14="http://schemas.microsoft.com/office/powerpoint/2010/main" val="410239141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26. The Levee en Masse was an important step in the creation of what modern phenomenon?</a:t>
            </a:r>
          </a:p>
          <a:p>
            <a:r>
              <a:rPr lang="en-US" i="1" dirty="0" smtClean="0"/>
              <a:t>Nationalism</a:t>
            </a:r>
            <a:r>
              <a:rPr lang="en-US" dirty="0" smtClean="0"/>
              <a:t>, an intense loyalty and devotion to one’s nation, and the fortunes of one’s nation</a:t>
            </a:r>
          </a:p>
          <a:p>
            <a:pPr marL="0" indent="0">
              <a:buNone/>
            </a:pPr>
            <a:endParaRPr lang="en-US" dirty="0"/>
          </a:p>
          <a:p>
            <a:pPr marL="0" indent="0">
              <a:buNone/>
            </a:pPr>
            <a:r>
              <a:rPr lang="en-US" dirty="0" smtClean="0"/>
              <a:t>27. The new French Army was what kind of army?</a:t>
            </a:r>
          </a:p>
          <a:p>
            <a:r>
              <a:rPr lang="en-US" dirty="0" smtClean="0"/>
              <a:t>A People’s army</a:t>
            </a:r>
          </a:p>
          <a:p>
            <a:r>
              <a:rPr lang="en-US" dirty="0" smtClean="0"/>
              <a:t>And to some extent, Revolutionary France was ruled by something of a </a:t>
            </a:r>
            <a:r>
              <a:rPr lang="en-US" dirty="0"/>
              <a:t>p</a:t>
            </a:r>
            <a:r>
              <a:rPr lang="en-US" dirty="0" smtClean="0"/>
              <a:t>eople’s government</a:t>
            </a: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349961190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buNone/>
            </a:pPr>
            <a:r>
              <a:rPr lang="en-US" dirty="0" smtClean="0"/>
              <a:t>28. By the summer of 1794, France had largely defeated whom?</a:t>
            </a:r>
          </a:p>
          <a:p>
            <a:r>
              <a:rPr lang="en-US" dirty="0" smtClean="0"/>
              <a:t>Its foreign enemies…for the time being</a:t>
            </a:r>
          </a:p>
          <a:p>
            <a:pPr marL="0" indent="0">
              <a:buNone/>
            </a:pPr>
            <a:endParaRPr lang="en-US" dirty="0"/>
          </a:p>
          <a:p>
            <a:pPr marL="0" indent="0">
              <a:buNone/>
            </a:pPr>
            <a:r>
              <a:rPr lang="en-US" dirty="0" smtClean="0"/>
              <a:t>29. As such, what movement began to lose its steam, so to speak?</a:t>
            </a:r>
          </a:p>
          <a:p>
            <a:r>
              <a:rPr lang="en-US" dirty="0" smtClean="0"/>
              <a:t>The Reign of Terror</a:t>
            </a:r>
          </a:p>
          <a:p>
            <a:r>
              <a:rPr lang="en-US" dirty="0" smtClean="0"/>
              <a:t>The Terror now seemed less justifiable</a:t>
            </a:r>
            <a:endParaRPr lang="en-US" dirty="0"/>
          </a:p>
        </p:txBody>
      </p:sp>
    </p:spTree>
    <p:extLst>
      <p:ext uri="{BB962C8B-B14F-4D97-AF65-F5344CB8AC3E}">
        <p14:creationId xmlns:p14="http://schemas.microsoft.com/office/powerpoint/2010/main" val="214200627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30. On July 28, 1794, what French Revolutionary radical lost favor, and was executed by the guillotine?</a:t>
            </a:r>
          </a:p>
          <a:p>
            <a:r>
              <a:rPr lang="en-US" dirty="0" err="1" smtClean="0"/>
              <a:t>Maximilien</a:t>
            </a:r>
            <a:r>
              <a:rPr lang="en-US" dirty="0" smtClean="0"/>
              <a:t> Robespierre</a:t>
            </a:r>
          </a:p>
          <a:p>
            <a:pPr marL="0" indent="0">
              <a:buNone/>
            </a:pPr>
            <a:endParaRPr lang="en-US" dirty="0"/>
          </a:p>
          <a:p>
            <a:pPr marL="0" indent="0">
              <a:buNone/>
            </a:pPr>
            <a:r>
              <a:rPr lang="en-US" dirty="0" smtClean="0"/>
              <a:t>31. With the execution of Robespierre, what rather quickly came to an end?</a:t>
            </a:r>
          </a:p>
          <a:p>
            <a:r>
              <a:rPr lang="en-US" dirty="0" smtClean="0"/>
              <a:t>The Reign of Terror</a:t>
            </a:r>
            <a:endParaRPr lang="en-US" dirty="0"/>
          </a:p>
        </p:txBody>
      </p:sp>
    </p:spTree>
    <p:extLst>
      <p:ext uri="{BB962C8B-B14F-4D97-AF65-F5344CB8AC3E}">
        <p14:creationId xmlns:p14="http://schemas.microsoft.com/office/powerpoint/2010/main" val="584495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Execution of Robespierre</a:t>
            </a:r>
            <a:br>
              <a:rPr lang="en-US" dirty="0" smtClean="0"/>
            </a:br>
            <a:r>
              <a:rPr lang="en-US" dirty="0" smtClean="0"/>
              <a:t>July 28, 1794</a:t>
            </a:r>
            <a:br>
              <a:rPr lang="en-US" dirty="0" smtClean="0"/>
            </a:br>
            <a:r>
              <a:rPr lang="en-US" dirty="0" smtClean="0"/>
              <a:t>The End of the Reign of Terror</a:t>
            </a:r>
            <a:endParaRPr lang="en-US" dirty="0"/>
          </a:p>
        </p:txBody>
      </p:sp>
      <p:pic>
        <p:nvPicPr>
          <p:cNvPr id="4" name="Content Placeholder 3" descr="220px-Execution_robespierre,_saint_just....jpg"/>
          <p:cNvPicPr>
            <a:picLocks noGrp="1" noChangeAspect="1"/>
          </p:cNvPicPr>
          <p:nvPr>
            <p:ph idx="1"/>
          </p:nvPr>
        </p:nvPicPr>
        <p:blipFill>
          <a:blip r:embed="rId2">
            <a:extLst>
              <a:ext uri="{28A0092B-C50C-407E-A947-70E740481C1C}">
                <a14:useLocalDpi xmlns:a14="http://schemas.microsoft.com/office/drawing/2010/main" val="0"/>
              </a:ext>
            </a:extLst>
          </a:blip>
          <a:srcRect l="-9095" r="-9095"/>
          <a:stretch>
            <a:fillRect/>
          </a:stretch>
        </p:blipFill>
        <p:spPr>
          <a:xfrm>
            <a:off x="457200" y="1919650"/>
            <a:ext cx="8229600" cy="4525963"/>
          </a:xfrm>
        </p:spPr>
      </p:pic>
    </p:spTree>
    <p:extLst>
      <p:ext uri="{BB962C8B-B14F-4D97-AF65-F5344CB8AC3E}">
        <p14:creationId xmlns:p14="http://schemas.microsoft.com/office/powerpoint/2010/main" val="120165172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514350" indent="-514350">
              <a:buAutoNum type="arabicPeriod"/>
            </a:pPr>
            <a:r>
              <a:rPr lang="en-US" dirty="0" smtClean="0"/>
              <a:t>For much of 1793-1794, what body essentially controlled France?</a:t>
            </a:r>
          </a:p>
          <a:p>
            <a:r>
              <a:rPr lang="en-US" dirty="0" smtClean="0"/>
              <a:t>The Committee of Public Safety</a:t>
            </a:r>
          </a:p>
          <a:p>
            <a:pPr marL="0" indent="0">
              <a:buNone/>
            </a:pPr>
            <a:endParaRPr lang="en-US" dirty="0"/>
          </a:p>
          <a:p>
            <a:pPr marL="0" indent="0">
              <a:buNone/>
            </a:pPr>
            <a:r>
              <a:rPr lang="en-US" dirty="0" smtClean="0"/>
              <a:t>2. What was the basic mission of the Committee of Public Safety?</a:t>
            </a:r>
          </a:p>
          <a:p>
            <a:r>
              <a:rPr lang="en-US" dirty="0" smtClean="0"/>
              <a:t>To defend France (and the Revolution) against both foreign and domestic enemies</a:t>
            </a:r>
            <a:endParaRPr lang="en-US" dirty="0"/>
          </a:p>
        </p:txBody>
      </p:sp>
    </p:spTree>
    <p:extLst>
      <p:ext uri="{BB962C8B-B14F-4D97-AF65-F5344CB8AC3E}">
        <p14:creationId xmlns:p14="http://schemas.microsoft.com/office/powerpoint/2010/main" val="229104877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3. The Committee of Public Safety set in motion what event?</a:t>
            </a:r>
          </a:p>
          <a:p>
            <a:r>
              <a:rPr lang="en-US" dirty="0" smtClean="0"/>
              <a:t>The Reign of Terror, an effort to purge France of people and movements considered to be enemies of the Revolution</a:t>
            </a:r>
          </a:p>
          <a:p>
            <a:pPr marL="0" indent="0">
              <a:buNone/>
            </a:pPr>
            <a:endParaRPr lang="en-US" dirty="0"/>
          </a:p>
          <a:p>
            <a:pPr marL="0" indent="0">
              <a:buNone/>
            </a:pPr>
            <a:r>
              <a:rPr lang="en-US" dirty="0" smtClean="0"/>
              <a:t>4. To prosecute and eliminate these perceived internal enemies, the Committee of Public Safety set up what?</a:t>
            </a:r>
          </a:p>
          <a:p>
            <a:r>
              <a:rPr lang="en-US" dirty="0" smtClean="0"/>
              <a:t>Revolutionary courts</a:t>
            </a:r>
            <a:endParaRPr lang="en-US" dirty="0"/>
          </a:p>
        </p:txBody>
      </p:sp>
    </p:spTree>
    <p:extLst>
      <p:ext uri="{BB962C8B-B14F-4D97-AF65-F5344CB8AC3E}">
        <p14:creationId xmlns:p14="http://schemas.microsoft.com/office/powerpoint/2010/main" val="352478411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Reign of Terror</a:t>
            </a:r>
            <a:br>
              <a:rPr lang="en-US" dirty="0" smtClean="0"/>
            </a:br>
            <a:r>
              <a:rPr lang="en-US" dirty="0" smtClean="0"/>
              <a:t>The Guillotine (The National Razor)</a:t>
            </a:r>
            <a:endParaRPr lang="en-US" dirty="0"/>
          </a:p>
        </p:txBody>
      </p:sp>
      <p:pic>
        <p:nvPicPr>
          <p:cNvPr id="4" name="Content Placeholder 3" descr="220px-Guillotinemodels.jpg"/>
          <p:cNvPicPr>
            <a:picLocks noGrp="1" noChangeAspect="1"/>
          </p:cNvPicPr>
          <p:nvPr>
            <p:ph idx="1"/>
          </p:nvPr>
        </p:nvPicPr>
        <p:blipFill>
          <a:blip r:embed="rId2">
            <a:extLst>
              <a:ext uri="{28A0092B-C50C-407E-A947-70E740481C1C}">
                <a14:useLocalDpi xmlns:a14="http://schemas.microsoft.com/office/drawing/2010/main" val="0"/>
              </a:ext>
            </a:extLst>
          </a:blip>
          <a:srcRect l="-33477" r="-33477"/>
          <a:stretch>
            <a:fillRect/>
          </a:stretch>
        </p:blipFill>
        <p:spPr>
          <a:xfrm>
            <a:off x="242775" y="2332037"/>
            <a:ext cx="8229600" cy="4525963"/>
          </a:xfrm>
        </p:spPr>
      </p:pic>
      <p:sp>
        <p:nvSpPr>
          <p:cNvPr id="5" name="TextBox 4"/>
          <p:cNvSpPr txBox="1"/>
          <p:nvPr/>
        </p:nvSpPr>
        <p:spPr>
          <a:xfrm>
            <a:off x="6828620" y="973234"/>
            <a:ext cx="184666" cy="646331"/>
          </a:xfrm>
          <a:prstGeom prst="rect">
            <a:avLst/>
          </a:prstGeom>
          <a:noFill/>
        </p:spPr>
        <p:txBody>
          <a:bodyPr wrap="none" rtlCol="0">
            <a:spAutoFit/>
          </a:bodyPr>
          <a:lstStyle/>
          <a:p>
            <a:endParaRPr lang="en-US" dirty="0" smtClean="0"/>
          </a:p>
          <a:p>
            <a:endParaRPr lang="en-US" dirty="0"/>
          </a:p>
        </p:txBody>
      </p:sp>
    </p:spTree>
    <p:extLst>
      <p:ext uri="{BB962C8B-B14F-4D97-AF65-F5344CB8AC3E}">
        <p14:creationId xmlns:p14="http://schemas.microsoft.com/office/powerpoint/2010/main" val="94207734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5. About how many people were killed during the Reign of Terror?</a:t>
            </a:r>
          </a:p>
          <a:p>
            <a:r>
              <a:rPr lang="en-US" dirty="0" smtClean="0"/>
              <a:t>About 40,000</a:t>
            </a:r>
          </a:p>
          <a:p>
            <a:pPr marL="0" indent="0">
              <a:buNone/>
            </a:pPr>
            <a:endParaRPr lang="en-US" dirty="0"/>
          </a:p>
          <a:p>
            <a:pPr marL="0" indent="0">
              <a:buNone/>
            </a:pPr>
            <a:r>
              <a:rPr lang="en-US" dirty="0" smtClean="0"/>
              <a:t>6. About how many of these 40,000 were executed with the guillotine?</a:t>
            </a:r>
          </a:p>
          <a:p>
            <a:r>
              <a:rPr lang="en-US" dirty="0" smtClean="0"/>
              <a:t>About 16, 000</a:t>
            </a:r>
            <a:endParaRPr lang="en-US" dirty="0"/>
          </a:p>
        </p:txBody>
      </p:sp>
    </p:spTree>
    <p:extLst>
      <p:ext uri="{BB962C8B-B14F-4D97-AF65-F5344CB8AC3E}">
        <p14:creationId xmlns:p14="http://schemas.microsoft.com/office/powerpoint/2010/main" val="421799240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marL="0" indent="0">
              <a:buNone/>
            </a:pPr>
            <a:r>
              <a:rPr lang="en-US" dirty="0" smtClean="0"/>
              <a:t>7. During the Reign of Terror, what other member of the royal family was beheaded by a guillotine?</a:t>
            </a:r>
          </a:p>
          <a:p>
            <a:r>
              <a:rPr lang="en-US" dirty="0" smtClean="0"/>
              <a:t>Marie Antoinette</a:t>
            </a:r>
          </a:p>
          <a:p>
            <a:pPr marL="0" indent="0">
              <a:buNone/>
            </a:pPr>
            <a:endParaRPr lang="en-US" dirty="0"/>
          </a:p>
          <a:p>
            <a:pPr marL="0" indent="0">
              <a:buNone/>
            </a:pPr>
            <a:r>
              <a:rPr lang="en-US" dirty="0" smtClean="0"/>
              <a:t>8. What was the role of the Sans-Culottes during the Reign of Terror?</a:t>
            </a:r>
          </a:p>
          <a:p>
            <a:r>
              <a:rPr lang="en-US" dirty="0" smtClean="0"/>
              <a:t>In many way, they were the greatest supporters of the Terror, and they helped carry it out</a:t>
            </a:r>
            <a:endParaRPr lang="en-US" dirty="0"/>
          </a:p>
        </p:txBody>
      </p:sp>
    </p:spTree>
    <p:extLst>
      <p:ext uri="{BB962C8B-B14F-4D97-AF65-F5344CB8AC3E}">
        <p14:creationId xmlns:p14="http://schemas.microsoft.com/office/powerpoint/2010/main" val="32744498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9. What rebellious French city (in eastern France) was punished severely by the Committee of Public Safety during the Reign of Terror?</a:t>
            </a:r>
          </a:p>
          <a:p>
            <a:r>
              <a:rPr lang="en-US" dirty="0" smtClean="0"/>
              <a:t>Lyon</a:t>
            </a:r>
          </a:p>
          <a:p>
            <a:r>
              <a:rPr lang="en-US" dirty="0" smtClean="0"/>
              <a:t>About 1,800 Lyon citizens were executed, some by guillotine, some by cannon-fired grape shot (basically giant shotguns).</a:t>
            </a:r>
            <a:endParaRPr lang="en-US" dirty="0"/>
          </a:p>
        </p:txBody>
      </p:sp>
    </p:spTree>
    <p:extLst>
      <p:ext uri="{BB962C8B-B14F-4D97-AF65-F5344CB8AC3E}">
        <p14:creationId xmlns:p14="http://schemas.microsoft.com/office/powerpoint/2010/main" val="308080345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buNone/>
            </a:pPr>
            <a:r>
              <a:rPr lang="en-US" dirty="0" smtClean="0"/>
              <a:t>10. In western France, French Revolutionary armies succeeded in defeating what?</a:t>
            </a:r>
          </a:p>
          <a:p>
            <a:r>
              <a:rPr lang="en-US" dirty="0" smtClean="0"/>
              <a:t>French Rebel armies</a:t>
            </a:r>
          </a:p>
          <a:p>
            <a:pPr marL="0" indent="0">
              <a:buNone/>
            </a:pPr>
            <a:endParaRPr lang="en-US" dirty="0"/>
          </a:p>
          <a:p>
            <a:pPr marL="0" indent="0">
              <a:buNone/>
            </a:pPr>
            <a:r>
              <a:rPr lang="en-US" dirty="0" smtClean="0"/>
              <a:t>11. In Nantes, a city in western France, some victims of The Terror were killed how?</a:t>
            </a:r>
          </a:p>
          <a:p>
            <a:r>
              <a:rPr lang="en-US" dirty="0" smtClean="0"/>
              <a:t>By being sunk in barges in the Loire River</a:t>
            </a:r>
            <a:endParaRPr lang="en-US" dirty="0"/>
          </a:p>
        </p:txBody>
      </p:sp>
    </p:spTree>
    <p:extLst>
      <p:ext uri="{BB962C8B-B14F-4D97-AF65-F5344CB8AC3E}">
        <p14:creationId xmlns:p14="http://schemas.microsoft.com/office/powerpoint/2010/main" val="370158019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91</TotalTime>
  <Words>966</Words>
  <Application>Microsoft Macintosh PowerPoint</Application>
  <PresentationFormat>On-screen Show (4:3)</PresentationFormat>
  <Paragraphs>91</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The French Revolution Part D</vt:lpstr>
      <vt:lpstr>Sans-Culottes Note the Red Liberty Caps and Cockades</vt:lpstr>
      <vt:lpstr>PowerPoint Presentation</vt:lpstr>
      <vt:lpstr>PowerPoint Presentation</vt:lpstr>
      <vt:lpstr>The Reign of Terror The Guillotine (The National Razor)</vt:lpstr>
      <vt:lpstr>PowerPoint Presentation</vt:lpstr>
      <vt:lpstr>PowerPoint Presentation</vt:lpstr>
      <vt:lpstr>PowerPoint Presentation</vt:lpstr>
      <vt:lpstr>PowerPoint Presentation</vt:lpstr>
      <vt:lpstr>PowerPoint Presentation</vt:lpstr>
      <vt:lpstr>PowerPoint Presentation</vt:lpstr>
      <vt:lpstr>Maximilien Robespierre 1758-1794</vt:lpstr>
      <vt:lpstr>PowerPoint Presentation</vt:lpstr>
      <vt:lpstr>Liberty, Equality, Fraternity</vt:lpstr>
      <vt:lpstr>PowerPoint Presentation</vt:lpstr>
      <vt:lpstr>PowerPoint Presentation</vt:lpstr>
      <vt:lpstr>PowerPoint Presentation</vt:lpstr>
      <vt:lpstr>PowerPoint Presentation</vt:lpstr>
      <vt:lpstr>PowerPoint Presentation</vt:lpstr>
      <vt:lpstr>Levee en Masse August 1793 A Nation in Arms</vt:lpstr>
      <vt:lpstr>PowerPoint Presentation</vt:lpstr>
      <vt:lpstr>PowerPoint Presentation</vt:lpstr>
      <vt:lpstr>PowerPoint Presentation</vt:lpstr>
      <vt:lpstr>PowerPoint Presentation</vt:lpstr>
      <vt:lpstr>The Execution of Robespierre July 28, 1794 The End of the Reign of Terror</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Leavins</dc:creator>
  <cp:lastModifiedBy>Mark Leavins</cp:lastModifiedBy>
  <cp:revision>18</cp:revision>
  <dcterms:created xsi:type="dcterms:W3CDTF">2012-04-05T13:27:50Z</dcterms:created>
  <dcterms:modified xsi:type="dcterms:W3CDTF">2012-04-05T14:59:45Z</dcterms:modified>
</cp:coreProperties>
</file>