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42081-EE2E-124A-8FEE-3F3A6F0F38E1}" type="datetimeFigureOut">
              <a:rPr lang="en-US" smtClean="0"/>
              <a:t>2/27/12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40F0-8558-F842-9785-72FC3B3AEF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385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42081-EE2E-124A-8FEE-3F3A6F0F38E1}" type="datetimeFigureOut">
              <a:rPr lang="en-US" smtClean="0"/>
              <a:t>2/27/12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40F0-8558-F842-9785-72FC3B3AEF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609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42081-EE2E-124A-8FEE-3F3A6F0F38E1}" type="datetimeFigureOut">
              <a:rPr lang="en-US" smtClean="0"/>
              <a:t>2/27/12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40F0-8558-F842-9785-72FC3B3AEF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016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42081-EE2E-124A-8FEE-3F3A6F0F38E1}" type="datetimeFigureOut">
              <a:rPr lang="en-US" smtClean="0"/>
              <a:t>2/27/12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40F0-8558-F842-9785-72FC3B3AEF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865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42081-EE2E-124A-8FEE-3F3A6F0F38E1}" type="datetimeFigureOut">
              <a:rPr lang="en-US" smtClean="0"/>
              <a:t>2/27/12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40F0-8558-F842-9785-72FC3B3AEF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553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42081-EE2E-124A-8FEE-3F3A6F0F38E1}" type="datetimeFigureOut">
              <a:rPr lang="en-US" smtClean="0"/>
              <a:t>2/27/12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40F0-8558-F842-9785-72FC3B3AEF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86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42081-EE2E-124A-8FEE-3F3A6F0F38E1}" type="datetimeFigureOut">
              <a:rPr lang="en-US" smtClean="0"/>
              <a:t>2/27/12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40F0-8558-F842-9785-72FC3B3AEF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053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42081-EE2E-124A-8FEE-3F3A6F0F38E1}" type="datetimeFigureOut">
              <a:rPr lang="en-US" smtClean="0"/>
              <a:t>2/27/12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40F0-8558-F842-9785-72FC3B3AEF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545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42081-EE2E-124A-8FEE-3F3A6F0F38E1}" type="datetimeFigureOut">
              <a:rPr lang="en-US" smtClean="0"/>
              <a:t>2/27/12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40F0-8558-F842-9785-72FC3B3AEF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550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42081-EE2E-124A-8FEE-3F3A6F0F38E1}" type="datetimeFigureOut">
              <a:rPr lang="en-US" smtClean="0"/>
              <a:t>2/27/12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40F0-8558-F842-9785-72FC3B3AEF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579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42081-EE2E-124A-8FEE-3F3A6F0F38E1}" type="datetimeFigureOut">
              <a:rPr lang="en-US" smtClean="0"/>
              <a:t>2/27/12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40F0-8558-F842-9785-72FC3B3AEF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481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42081-EE2E-124A-8FEE-3F3A6F0F38E1}" type="datetimeFigureOut">
              <a:rPr lang="en-US" smtClean="0"/>
              <a:t>2/27/12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040F0-8558-F842-9785-72FC3B3AEF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483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Ch</a:t>
            </a:r>
            <a:r>
              <a:rPr lang="en-US" dirty="0" smtClean="0"/>
              <a:t> 9, Section 5</a:t>
            </a:r>
            <a:br>
              <a:rPr lang="en-US" dirty="0" smtClean="0"/>
            </a:br>
            <a:r>
              <a:rPr lang="en-US" dirty="0" smtClean="0"/>
              <a:t>Wilson’s New Freedom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510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16. Due to the Clayton Act, what also became legal?</a:t>
            </a:r>
          </a:p>
          <a:p>
            <a:r>
              <a:rPr lang="en-US" dirty="0" smtClean="0"/>
              <a:t>Strikes, Picketing, Boycotts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17. American Federation of Labor leader, Samuel Gompers, called the Clayton Act what?</a:t>
            </a:r>
          </a:p>
          <a:p>
            <a:r>
              <a:rPr lang="en-US" dirty="0" smtClean="0"/>
              <a:t>The Magna </a:t>
            </a:r>
            <a:r>
              <a:rPr lang="en-US" dirty="0" err="1" smtClean="0"/>
              <a:t>Carta</a:t>
            </a:r>
            <a:r>
              <a:rPr lang="en-US" dirty="0" smtClean="0"/>
              <a:t> for labor (He meant it as a compliment)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6900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18. What did the 1914 Federal Trade Commission do?</a:t>
            </a:r>
          </a:p>
          <a:p>
            <a:r>
              <a:rPr lang="en-US" dirty="0" smtClean="0"/>
              <a:t>It created the Federal Trade Commission (FTC) and empowered it to investigate unfair business practices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19. What did the Revenue Act of 1913 do?</a:t>
            </a:r>
          </a:p>
          <a:p>
            <a:r>
              <a:rPr lang="en-US" dirty="0" smtClean="0"/>
              <a:t>Re-imposed the Income Tax</a:t>
            </a:r>
          </a:p>
          <a:p>
            <a:r>
              <a:rPr lang="en-US" dirty="0" smtClean="0"/>
              <a:t>Significantly lowered Tariffs (i.e. sales taxes on imported goods)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545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20. What did the Sixteenth Amendment (ratified in 1913) do?</a:t>
            </a:r>
          </a:p>
          <a:p>
            <a:r>
              <a:rPr lang="en-US" dirty="0" smtClean="0"/>
              <a:t>It legalizes a federal income tax on individuals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21. What did the Federal Reserve Act of 1913 do?</a:t>
            </a:r>
          </a:p>
          <a:p>
            <a:r>
              <a:rPr lang="en-US" dirty="0" smtClean="0"/>
              <a:t>It established a banking system in which a network of 12 district federal reserve banks influence the money supply and interest rates</a:t>
            </a:r>
          </a:p>
          <a:p>
            <a:r>
              <a:rPr lang="en-US" dirty="0" smtClean="0"/>
              <a:t>In a sense, “The Fed” serves (to this day) as a bank for the banks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6037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22. By 1923, what percentage of American banks were part of the Federal Reserve System?</a:t>
            </a:r>
          </a:p>
          <a:p>
            <a:r>
              <a:rPr lang="en-US" dirty="0" smtClean="0"/>
              <a:t>About 70%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23. As of 1910, in what 5 States did women have the right to vote in federal elections?</a:t>
            </a:r>
          </a:p>
          <a:p>
            <a:r>
              <a:rPr lang="en-US" dirty="0" smtClean="0"/>
              <a:t>Wyoming, Utah, Colorado, Washington, Idaho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406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24. After years of protests, consciousness-raising, lobbying Congress, and other forms of political activism by advocates of women’s suffrage, what did Congress do in 1919?</a:t>
            </a:r>
          </a:p>
          <a:p>
            <a:r>
              <a:rPr lang="en-US" dirty="0" smtClean="0"/>
              <a:t>Passed the Nineteenth Amendment (Granting women the right to vote) thus sending it to the states for ratification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8265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25. When did enough States ratify the 19</a:t>
            </a:r>
            <a:r>
              <a:rPr lang="en-US" baseline="30000" dirty="0" smtClean="0"/>
              <a:t>th</a:t>
            </a:r>
            <a:r>
              <a:rPr lang="en-US" dirty="0" smtClean="0"/>
              <a:t> Amendment, thus giving all American women the right to vote?</a:t>
            </a:r>
          </a:p>
          <a:p>
            <a:r>
              <a:rPr lang="en-US" dirty="0" smtClean="0"/>
              <a:t>August 1920 (during Woodrow Wilson’s second term)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26. What was Woodrow Wilson’s record on Civil Rights for Black Americans?</a:t>
            </a:r>
          </a:p>
          <a:p>
            <a:r>
              <a:rPr lang="en-US" dirty="0" smtClean="0"/>
              <a:t>Not very good</a:t>
            </a:r>
          </a:p>
          <a:p>
            <a:r>
              <a:rPr lang="en-US" dirty="0" smtClean="0"/>
              <a:t>Wilson was a native Southerner and a segregationist. During his eight years in office, he did very little on behalf of Civil Rights for African Americans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7822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27. Who won the Presidential election of 1916?</a:t>
            </a:r>
          </a:p>
          <a:p>
            <a:r>
              <a:rPr lang="en-US" dirty="0" smtClean="0"/>
              <a:t>Wilson won re-election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28. When did World War One begin?</a:t>
            </a:r>
          </a:p>
          <a:p>
            <a:r>
              <a:rPr lang="en-US" dirty="0" smtClean="0"/>
              <a:t>August 1914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29. Basically, regarding WWI, Wilson wanted what, at first?</a:t>
            </a:r>
          </a:p>
          <a:p>
            <a:r>
              <a:rPr lang="en-US" dirty="0" smtClean="0"/>
              <a:t>He wanted to keep the U.S. out of this European war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5532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30. But in April 1917, Wilson got Congress to do what?</a:t>
            </a:r>
          </a:p>
          <a:p>
            <a:r>
              <a:rPr lang="en-US" dirty="0" smtClean="0"/>
              <a:t>Declare War on Germany, Austria-Hungary, and the Ottoman Empire</a:t>
            </a:r>
          </a:p>
          <a:p>
            <a:r>
              <a:rPr lang="en-US" dirty="0" smtClean="0"/>
              <a:t>The United States had entered WWI, on the side of the Allies---namely Great Britain and France</a:t>
            </a:r>
          </a:p>
          <a:p>
            <a:pPr marL="0" indent="0">
              <a:buNone/>
            </a:pPr>
            <a:r>
              <a:rPr lang="en-US" dirty="0" smtClean="0"/>
              <a:t>31. The U.S. entry into WWI largely brought what to an end?</a:t>
            </a:r>
          </a:p>
          <a:p>
            <a:r>
              <a:rPr lang="en-US" dirty="0" smtClean="0"/>
              <a:t>The Age </a:t>
            </a:r>
            <a:r>
              <a:rPr lang="en-US" smtClean="0"/>
              <a:t>of Progressivism</a:t>
            </a:r>
          </a:p>
        </p:txBody>
      </p:sp>
    </p:spTree>
    <p:extLst>
      <p:ext uri="{BB962C8B-B14F-4D97-AF65-F5344CB8AC3E}">
        <p14:creationId xmlns:p14="http://schemas.microsoft.com/office/powerpoint/2010/main" val="417642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Until 1937, on what month and day did a President’s term begin and end?</a:t>
            </a:r>
          </a:p>
          <a:p>
            <a:r>
              <a:rPr lang="en-US" dirty="0" smtClean="0"/>
              <a:t>March 4</a:t>
            </a:r>
            <a:r>
              <a:rPr lang="en-US" baseline="30000" dirty="0" smtClean="0"/>
              <a:t>th</a:t>
            </a:r>
          </a:p>
          <a:p>
            <a:r>
              <a:rPr lang="en-US" dirty="0" smtClean="0"/>
              <a:t>The one exception to this was George Washington’s first term which began on April 30, 1789. His first term ended on March 4, 1793, and thus that term was a bit short of the 4 year mark.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Since 1937 (due to a change in a Constitutional amendment) until the present, on what month and day does a President’s term begin and end?</a:t>
            </a:r>
          </a:p>
          <a:p>
            <a:r>
              <a:rPr lang="en-US" dirty="0" smtClean="0"/>
              <a:t>January 20</a:t>
            </a:r>
            <a:r>
              <a:rPr lang="en-US" baseline="30000" dirty="0" smtClean="0"/>
              <a:t>th</a:t>
            </a:r>
            <a:r>
              <a:rPr lang="en-US" dirty="0" smtClean="0"/>
              <a:t> (Noon, EST)</a:t>
            </a:r>
          </a:p>
          <a:p>
            <a:r>
              <a:rPr lang="en-US" dirty="0" smtClean="0"/>
              <a:t>The result of this change caused FDR’s first term (March 1933-Jan 1937) to be a little less than 4 years.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013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3. Thus, given that Woodrow Wilson won the 1912 presidential election (in November), on what day did he become President?</a:t>
            </a:r>
          </a:p>
          <a:p>
            <a:r>
              <a:rPr lang="en-US" dirty="0" smtClean="0"/>
              <a:t>March 4, 1913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How long did (and still do) Presidential terms last?</a:t>
            </a:r>
          </a:p>
          <a:p>
            <a:r>
              <a:rPr lang="en-US" dirty="0" smtClean="0"/>
              <a:t>For 4 Years</a:t>
            </a:r>
          </a:p>
          <a:p>
            <a:r>
              <a:rPr lang="en-US" dirty="0" smtClean="0"/>
              <a:t>See questions one and two for exceptions involving George Washington and Franklin D. Roosevelt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898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5. From March 4, 1861 until March 4, 1913, which political party held the U.S. </a:t>
            </a:r>
            <a:r>
              <a:rPr lang="en-US" dirty="0"/>
              <a:t>P</a:t>
            </a:r>
            <a:r>
              <a:rPr lang="en-US" dirty="0" smtClean="0"/>
              <a:t>residency for 44 out of those 52 years?</a:t>
            </a:r>
          </a:p>
          <a:p>
            <a:r>
              <a:rPr lang="en-US" dirty="0" smtClean="0"/>
              <a:t>The Republican Party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6. But from March 4, 1913 until January 20, 1969, which political party held the U.S. Presidency for approximately 36  out of those 56 years?</a:t>
            </a:r>
          </a:p>
          <a:p>
            <a:r>
              <a:rPr lang="en-US" dirty="0" smtClean="0"/>
              <a:t>The Democratic Party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288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7. Thus, the election of the Democrat, Woodrow Wilson to the U.S. Presidency was the beginning of what kind of political era?</a:t>
            </a:r>
          </a:p>
          <a:p>
            <a:r>
              <a:rPr lang="en-US" dirty="0" smtClean="0"/>
              <a:t> A half-century political age in which the Democratic Party returned as a viable national presidential party, and not just a Congressional, State-level, and regional party.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192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8. Woodrow Wilson’s initial profession was what?</a:t>
            </a:r>
          </a:p>
          <a:p>
            <a:r>
              <a:rPr lang="en-US" dirty="0" smtClean="0"/>
              <a:t>A History Professor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9. What university did Woodrow Wilson lead?</a:t>
            </a:r>
          </a:p>
          <a:p>
            <a:r>
              <a:rPr lang="en-US" dirty="0" smtClean="0"/>
              <a:t>Princeton University in New Jersey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067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10. In 1910, Woodrow Wilson was elected to what office?</a:t>
            </a:r>
          </a:p>
          <a:p>
            <a:r>
              <a:rPr lang="en-US" dirty="0" smtClean="0"/>
              <a:t>Governor of New Jersey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11. As governor of New Jersey, Wilson was known as what kind of governor?</a:t>
            </a:r>
          </a:p>
          <a:p>
            <a:r>
              <a:rPr lang="en-US" dirty="0" smtClean="0"/>
              <a:t>A Progressive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757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12. As president, Wilson’s program was known as what?</a:t>
            </a:r>
          </a:p>
          <a:p>
            <a:r>
              <a:rPr lang="en-US" i="1" dirty="0" smtClean="0"/>
              <a:t>The New Freedom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13. In the New Freedom, Wilson planned to attack what three things?</a:t>
            </a:r>
          </a:p>
          <a:p>
            <a:r>
              <a:rPr lang="en-US" dirty="0" smtClean="0"/>
              <a:t>The trusts</a:t>
            </a:r>
          </a:p>
          <a:p>
            <a:r>
              <a:rPr lang="en-US" dirty="0" smtClean="0"/>
              <a:t>Tariffs</a:t>
            </a:r>
          </a:p>
          <a:p>
            <a:r>
              <a:rPr lang="en-US" dirty="0" smtClean="0"/>
              <a:t>High Finance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795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14. What was the Clayton Antitrust Act of 1914?</a:t>
            </a:r>
          </a:p>
          <a:p>
            <a:r>
              <a:rPr lang="en-US" dirty="0" smtClean="0"/>
              <a:t>A federal law that prohibited corporations from buying stocks of other companies, in pursuit of establishing a monopoly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15. The Clayton Act also declared that what organizations had rights to exist?</a:t>
            </a:r>
          </a:p>
          <a:p>
            <a:r>
              <a:rPr lang="en-US" dirty="0" smtClean="0"/>
              <a:t>Labor unions and Farm organizations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442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943</Words>
  <Application>Microsoft Macintosh PowerPoint</Application>
  <PresentationFormat>On-screen Show (4:3)</PresentationFormat>
  <Paragraphs>86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Ch 9, Section 5 Wilson’s New Freedom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16</cp:revision>
  <dcterms:created xsi:type="dcterms:W3CDTF">2012-02-27T18:02:12Z</dcterms:created>
  <dcterms:modified xsi:type="dcterms:W3CDTF">2012-02-27T19:07:10Z</dcterms:modified>
</cp:coreProperties>
</file>