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4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2972A-0FB2-1E4D-85F7-CE2B5379BACB}" type="datetimeFigureOut">
              <a:rPr lang="en-US" smtClean="0"/>
              <a:t>2/15/12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ECCBB-70C7-A94C-8565-E69FC12DB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935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2972A-0FB2-1E4D-85F7-CE2B5379BACB}" type="datetimeFigureOut">
              <a:rPr lang="en-US" smtClean="0"/>
              <a:t>2/15/12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ECCBB-70C7-A94C-8565-E69FC12DB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552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2972A-0FB2-1E4D-85F7-CE2B5379BACB}" type="datetimeFigureOut">
              <a:rPr lang="en-US" smtClean="0"/>
              <a:t>2/15/12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ECCBB-70C7-A94C-8565-E69FC12DB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079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2972A-0FB2-1E4D-85F7-CE2B5379BACB}" type="datetimeFigureOut">
              <a:rPr lang="en-US" smtClean="0"/>
              <a:t>2/15/12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ECCBB-70C7-A94C-8565-E69FC12DB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135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2972A-0FB2-1E4D-85F7-CE2B5379BACB}" type="datetimeFigureOut">
              <a:rPr lang="en-US" smtClean="0"/>
              <a:t>2/15/12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ECCBB-70C7-A94C-8565-E69FC12DB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76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2972A-0FB2-1E4D-85F7-CE2B5379BACB}" type="datetimeFigureOut">
              <a:rPr lang="en-US" smtClean="0"/>
              <a:t>2/15/12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ECCBB-70C7-A94C-8565-E69FC12DB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885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2972A-0FB2-1E4D-85F7-CE2B5379BACB}" type="datetimeFigureOut">
              <a:rPr lang="en-US" smtClean="0"/>
              <a:t>2/15/12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ECCBB-70C7-A94C-8565-E69FC12DB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873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2972A-0FB2-1E4D-85F7-CE2B5379BACB}" type="datetimeFigureOut">
              <a:rPr lang="en-US" smtClean="0"/>
              <a:t>2/15/12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ECCBB-70C7-A94C-8565-E69FC12DB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313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2972A-0FB2-1E4D-85F7-CE2B5379BACB}" type="datetimeFigureOut">
              <a:rPr lang="en-US" smtClean="0"/>
              <a:t>2/15/12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ECCBB-70C7-A94C-8565-E69FC12DB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67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2972A-0FB2-1E4D-85F7-CE2B5379BACB}" type="datetimeFigureOut">
              <a:rPr lang="en-US" smtClean="0"/>
              <a:t>2/15/12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ECCBB-70C7-A94C-8565-E69FC12DB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449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2972A-0FB2-1E4D-85F7-CE2B5379BACB}" type="datetimeFigureOut">
              <a:rPr lang="en-US" smtClean="0"/>
              <a:t>2/15/12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ECCBB-70C7-A94C-8565-E69FC12DB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396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2972A-0FB2-1E4D-85F7-CE2B5379BACB}" type="datetimeFigureOut">
              <a:rPr lang="en-US" smtClean="0"/>
              <a:t>2/15/12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ECCBB-70C7-A94C-8565-E69FC12DB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073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Ch</a:t>
            </a:r>
            <a:r>
              <a:rPr lang="en-US" dirty="0" smtClean="0"/>
              <a:t> 9, Sec 1, Part B</a:t>
            </a:r>
            <a:br>
              <a:rPr lang="en-US" dirty="0" smtClean="0"/>
            </a:br>
            <a:r>
              <a:rPr lang="en-US" dirty="0" smtClean="0"/>
              <a:t>The Origins of Progressivism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7386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16. What is </a:t>
            </a:r>
            <a:r>
              <a:rPr lang="en-US" i="1" dirty="0" smtClean="0"/>
              <a:t>initiative</a:t>
            </a:r>
            <a:r>
              <a:rPr lang="en-US" dirty="0" smtClean="0"/>
              <a:t>?</a:t>
            </a:r>
          </a:p>
          <a:p>
            <a:r>
              <a:rPr lang="en-US" dirty="0" smtClean="0"/>
              <a:t>A bill (proposed law) brought forth by people rather than elected representatives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17. What is </a:t>
            </a:r>
            <a:r>
              <a:rPr lang="en-US" i="1" dirty="0" smtClean="0"/>
              <a:t>referendum</a:t>
            </a:r>
            <a:r>
              <a:rPr lang="en-US" dirty="0" smtClean="0"/>
              <a:t>?</a:t>
            </a:r>
          </a:p>
          <a:p>
            <a:r>
              <a:rPr lang="en-US" dirty="0" smtClean="0"/>
              <a:t>The acceptance or rejection of a proposed law in which the voters, instead of the state legislature, decide the issue.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760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18. What is </a:t>
            </a:r>
            <a:r>
              <a:rPr lang="en-US" i="1" dirty="0" smtClean="0"/>
              <a:t>recall</a:t>
            </a:r>
            <a:r>
              <a:rPr lang="en-US" dirty="0" smtClean="0"/>
              <a:t>?</a:t>
            </a:r>
          </a:p>
          <a:p>
            <a:r>
              <a:rPr lang="en-US" dirty="0" smtClean="0"/>
              <a:t>An effort in which voters remove (or attempt to remove) elected officials via another election.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19. By 1920, how many States had one or more of initiative, referendum, and/or recall?</a:t>
            </a:r>
          </a:p>
          <a:p>
            <a:r>
              <a:rPr lang="en-US" dirty="0" smtClean="0"/>
              <a:t>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1662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20. What is </a:t>
            </a:r>
            <a:r>
              <a:rPr lang="en-US" i="1" dirty="0" smtClean="0"/>
              <a:t>Direct Primary</a:t>
            </a:r>
            <a:r>
              <a:rPr lang="en-US" dirty="0" smtClean="0"/>
              <a:t>?</a:t>
            </a:r>
          </a:p>
          <a:p>
            <a:r>
              <a:rPr lang="en-US" dirty="0" smtClean="0"/>
              <a:t>It is a process in which regular voters participate in the process of selecting candidates in either the Democratic or Republican Party.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21. Is the Direct Primary widely used today by the Republicans and Democrats?</a:t>
            </a:r>
          </a:p>
          <a:p>
            <a:r>
              <a:rPr lang="en-US" dirty="0" smtClean="0"/>
              <a:t>Yes…and in fact, Alabama Republicans and Alabama Democrats will have a direct Primary on March 13, 2012.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4252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22. The Direct Primary reduces the power of whom?</a:t>
            </a:r>
          </a:p>
          <a:p>
            <a:r>
              <a:rPr lang="en-US" dirty="0" smtClean="0"/>
              <a:t>Party bosses (whether Democrat or Republican)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23. By 1915, what portion of the States had adopted some sort of statewide primary system?</a:t>
            </a:r>
          </a:p>
          <a:p>
            <a:r>
              <a:rPr lang="en-US" dirty="0" smtClean="0"/>
              <a:t>About two-thirds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502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24. What did the Seventeenth Amendment (ratified in 1913) to the U.S. Constitution do?</a:t>
            </a:r>
          </a:p>
          <a:p>
            <a:r>
              <a:rPr lang="en-US" dirty="0" smtClean="0"/>
              <a:t>Required that U.S. Senators be chosen by popular vote instead of by State legislatures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25. In many ways, Progressive reforms of government sought to make government more what?</a:t>
            </a:r>
          </a:p>
          <a:p>
            <a:r>
              <a:rPr lang="en-US" dirty="0" smtClean="0"/>
              <a:t>Democratic, in the sense that government might be more responsive to </a:t>
            </a:r>
            <a:r>
              <a:rPr lang="en-US" smtClean="0"/>
              <a:t>the people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261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During the latter 1800s, government in large American cities were known for what?</a:t>
            </a:r>
          </a:p>
          <a:p>
            <a:r>
              <a:rPr lang="en-US" dirty="0" smtClean="0"/>
              <a:t>Showering favors, jobs, money, and so forth, on political allies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Why did city officials do such things?</a:t>
            </a:r>
          </a:p>
          <a:p>
            <a:r>
              <a:rPr lang="en-US" dirty="0" smtClean="0"/>
              <a:t>In order to gain the loyalties and votes of their constituencies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232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3. Why did Progressives wish to reform local governments?</a:t>
            </a:r>
          </a:p>
          <a:p>
            <a:r>
              <a:rPr lang="en-US" dirty="0" smtClean="0"/>
              <a:t>To make government more efficient and responsive to the needs of all its citizens, not just those who were allies of the folks in power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What were some reforms put in place by Progressive city mayors  in the late 1800s and early 1900s?</a:t>
            </a:r>
          </a:p>
          <a:p>
            <a:r>
              <a:rPr lang="en-US" dirty="0" smtClean="0"/>
              <a:t>Fairer taxation, affordable public transportation, work relief for the unemployed, school and park construction.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56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5. Regarding utilities companies, what became more common in the early Progressive period?</a:t>
            </a:r>
          </a:p>
          <a:p>
            <a:r>
              <a:rPr lang="en-US" dirty="0" smtClean="0"/>
              <a:t>More cities began taking over waterworks, gasworks, transit lines, </a:t>
            </a:r>
            <a:r>
              <a:rPr lang="en-US" dirty="0" err="1" smtClean="0"/>
              <a:t>etc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6. Government reform efforts also extended upwards to what level?</a:t>
            </a:r>
          </a:p>
          <a:p>
            <a:r>
              <a:rPr lang="en-US" dirty="0" smtClean="0"/>
              <a:t>The State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340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7. Progressives at the State level passed laws to regulate what?</a:t>
            </a:r>
          </a:p>
          <a:p>
            <a:r>
              <a:rPr lang="en-US" dirty="0" smtClean="0"/>
              <a:t>Railroads, mines, mills, telephone companies, and other large businesses.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8. Who was the famous Progressive Wisconsin Governor-turned-Senator of the Republican Party?</a:t>
            </a:r>
          </a:p>
          <a:p>
            <a:r>
              <a:rPr lang="en-US" dirty="0" smtClean="0"/>
              <a:t>Robert M. </a:t>
            </a:r>
            <a:r>
              <a:rPr lang="en-US" dirty="0" err="1" smtClean="0"/>
              <a:t>LaFollette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38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9. What industry did </a:t>
            </a:r>
            <a:r>
              <a:rPr lang="en-US" dirty="0" err="1" smtClean="0"/>
              <a:t>LaFolette</a:t>
            </a:r>
            <a:r>
              <a:rPr lang="en-US" dirty="0" smtClean="0"/>
              <a:t> particularly want to regulate?</a:t>
            </a:r>
          </a:p>
          <a:p>
            <a:r>
              <a:rPr lang="en-US" dirty="0" smtClean="0"/>
              <a:t>Railroads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10. What did the 1916 Keating-Owen Act do?</a:t>
            </a:r>
          </a:p>
          <a:p>
            <a:r>
              <a:rPr lang="en-US" dirty="0" smtClean="0"/>
              <a:t>Outlawed the interstate transportation of goods produced with child labor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617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11. Two years later, what did the U.S. Supreme Court do to the Keating-Owen Act?</a:t>
            </a:r>
          </a:p>
          <a:p>
            <a:r>
              <a:rPr lang="en-US" dirty="0" smtClean="0"/>
              <a:t>Declared it to be unconstitutional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12. But, at the state level, what did the Progressives achieve regarding child labor?</a:t>
            </a:r>
          </a:p>
          <a:p>
            <a:r>
              <a:rPr lang="en-US" dirty="0" smtClean="0"/>
              <a:t>Many outlawed 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895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13. In the early 1900s, more and more states enacted what limit on work hours?</a:t>
            </a:r>
          </a:p>
          <a:p>
            <a:r>
              <a:rPr lang="en-US" dirty="0" smtClean="0"/>
              <a:t>A ten hour workday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14. Regarding workers who were injured or killed on the job, what Progressive laws did states pass?</a:t>
            </a:r>
          </a:p>
          <a:p>
            <a:r>
              <a:rPr lang="en-US" dirty="0" smtClean="0"/>
              <a:t>Laws requiring workers’ compensation (money) to injured or laborers or the families of those who were killed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851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15. Regarding elections and the passage of laws, what were three Progressive reforms adopted by some states?</a:t>
            </a:r>
          </a:p>
          <a:p>
            <a:r>
              <a:rPr lang="en-US" dirty="0" smtClean="0"/>
              <a:t>Initiative</a:t>
            </a:r>
          </a:p>
          <a:p>
            <a:r>
              <a:rPr lang="en-US" dirty="0" smtClean="0"/>
              <a:t>Referendum</a:t>
            </a:r>
          </a:p>
          <a:p>
            <a:r>
              <a:rPr lang="en-US" dirty="0" smtClean="0"/>
              <a:t>Recall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59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663</Words>
  <Application>Microsoft Macintosh PowerPoint</Application>
  <PresentationFormat>On-screen Show (4:3)</PresentationFormat>
  <Paragraphs>65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Ch 9, Sec 1, Part B The Origins of Progressivism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9</cp:revision>
  <dcterms:created xsi:type="dcterms:W3CDTF">2012-02-15T17:47:25Z</dcterms:created>
  <dcterms:modified xsi:type="dcterms:W3CDTF">2012-02-15T18:33:52Z</dcterms:modified>
</cp:coreProperties>
</file>