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png" ContentType="image/png"/>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73" r:id="rId3"/>
    <p:sldId id="257" r:id="rId4"/>
    <p:sldId id="258" r:id="rId5"/>
    <p:sldId id="259" r:id="rId6"/>
    <p:sldId id="260" r:id="rId7"/>
    <p:sldId id="261" r:id="rId8"/>
    <p:sldId id="262" r:id="rId9"/>
    <p:sldId id="263" r:id="rId10"/>
    <p:sldId id="264" r:id="rId11"/>
    <p:sldId id="265" r:id="rId12"/>
    <p:sldId id="266" r:id="rId13"/>
    <p:sldId id="267" r:id="rId14"/>
    <p:sldId id="268" r:id="rId15"/>
    <p:sldId id="269" r:id="rId16"/>
    <p:sldId id="270" r:id="rId17"/>
    <p:sldId id="271" r:id="rId18"/>
    <p:sldId id="272" r:id="rId19"/>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73" d="100"/>
          <a:sy n="73" d="100"/>
        </p:scale>
        <p:origin x="-2120" y="-11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printerSettings" Target="printerSettings/printerSettings1.bin"/><Relationship Id="rId21" Type="http://schemas.openxmlformats.org/officeDocument/2006/relationships/presProps" Target="presProps.xml"/><Relationship Id="rId22" Type="http://schemas.openxmlformats.org/officeDocument/2006/relationships/viewProps" Target="viewProps.xml"/><Relationship Id="rId23" Type="http://schemas.openxmlformats.org/officeDocument/2006/relationships/theme" Target="theme/theme1.xml"/><Relationship Id="rId24"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E46FE1C-84C9-5844-893F-BFBEA8E0C7EF}" type="datetimeFigureOut">
              <a:rPr lang="en-US" smtClean="0"/>
              <a:t>9/17/12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3773996-4E76-9A49-B726-0FA6434F9F6C}" type="slidenum">
              <a:rPr lang="en-US" smtClean="0"/>
              <a:t>‹#›</a:t>
            </a:fld>
            <a:endParaRPr lang="en-US"/>
          </a:p>
        </p:txBody>
      </p:sp>
    </p:spTree>
    <p:extLst>
      <p:ext uri="{BB962C8B-B14F-4D97-AF65-F5344CB8AC3E}">
        <p14:creationId xmlns:p14="http://schemas.microsoft.com/office/powerpoint/2010/main" val="385033133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E46FE1C-84C9-5844-893F-BFBEA8E0C7EF}" type="datetimeFigureOut">
              <a:rPr lang="en-US" smtClean="0"/>
              <a:t>9/17/12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3773996-4E76-9A49-B726-0FA6434F9F6C}" type="slidenum">
              <a:rPr lang="en-US" smtClean="0"/>
              <a:t>‹#›</a:t>
            </a:fld>
            <a:endParaRPr lang="en-US"/>
          </a:p>
        </p:txBody>
      </p:sp>
    </p:spTree>
    <p:extLst>
      <p:ext uri="{BB962C8B-B14F-4D97-AF65-F5344CB8AC3E}">
        <p14:creationId xmlns:p14="http://schemas.microsoft.com/office/powerpoint/2010/main" val="286920745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E46FE1C-84C9-5844-893F-BFBEA8E0C7EF}" type="datetimeFigureOut">
              <a:rPr lang="en-US" smtClean="0"/>
              <a:t>9/17/12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3773996-4E76-9A49-B726-0FA6434F9F6C}" type="slidenum">
              <a:rPr lang="en-US" smtClean="0"/>
              <a:t>‹#›</a:t>
            </a:fld>
            <a:endParaRPr lang="en-US"/>
          </a:p>
        </p:txBody>
      </p:sp>
    </p:spTree>
    <p:extLst>
      <p:ext uri="{BB962C8B-B14F-4D97-AF65-F5344CB8AC3E}">
        <p14:creationId xmlns:p14="http://schemas.microsoft.com/office/powerpoint/2010/main" val="322697005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E46FE1C-84C9-5844-893F-BFBEA8E0C7EF}" type="datetimeFigureOut">
              <a:rPr lang="en-US" smtClean="0"/>
              <a:t>9/17/12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3773996-4E76-9A49-B726-0FA6434F9F6C}" type="slidenum">
              <a:rPr lang="en-US" smtClean="0"/>
              <a:t>‹#›</a:t>
            </a:fld>
            <a:endParaRPr lang="en-US"/>
          </a:p>
        </p:txBody>
      </p:sp>
    </p:spTree>
    <p:extLst>
      <p:ext uri="{BB962C8B-B14F-4D97-AF65-F5344CB8AC3E}">
        <p14:creationId xmlns:p14="http://schemas.microsoft.com/office/powerpoint/2010/main" val="277966425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E46FE1C-84C9-5844-893F-BFBEA8E0C7EF}" type="datetimeFigureOut">
              <a:rPr lang="en-US" smtClean="0"/>
              <a:t>9/17/12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3773996-4E76-9A49-B726-0FA6434F9F6C}" type="slidenum">
              <a:rPr lang="en-US" smtClean="0"/>
              <a:t>‹#›</a:t>
            </a:fld>
            <a:endParaRPr lang="en-US"/>
          </a:p>
        </p:txBody>
      </p:sp>
    </p:spTree>
    <p:extLst>
      <p:ext uri="{BB962C8B-B14F-4D97-AF65-F5344CB8AC3E}">
        <p14:creationId xmlns:p14="http://schemas.microsoft.com/office/powerpoint/2010/main" val="84702343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E46FE1C-84C9-5844-893F-BFBEA8E0C7EF}" type="datetimeFigureOut">
              <a:rPr lang="en-US" smtClean="0"/>
              <a:t>9/17/12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3773996-4E76-9A49-B726-0FA6434F9F6C}" type="slidenum">
              <a:rPr lang="en-US" smtClean="0"/>
              <a:t>‹#›</a:t>
            </a:fld>
            <a:endParaRPr lang="en-US"/>
          </a:p>
        </p:txBody>
      </p:sp>
    </p:spTree>
    <p:extLst>
      <p:ext uri="{BB962C8B-B14F-4D97-AF65-F5344CB8AC3E}">
        <p14:creationId xmlns:p14="http://schemas.microsoft.com/office/powerpoint/2010/main" val="112447834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E46FE1C-84C9-5844-893F-BFBEA8E0C7EF}" type="datetimeFigureOut">
              <a:rPr lang="en-US" smtClean="0"/>
              <a:t>9/17/12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3773996-4E76-9A49-B726-0FA6434F9F6C}" type="slidenum">
              <a:rPr lang="en-US" smtClean="0"/>
              <a:t>‹#›</a:t>
            </a:fld>
            <a:endParaRPr lang="en-US"/>
          </a:p>
        </p:txBody>
      </p:sp>
    </p:spTree>
    <p:extLst>
      <p:ext uri="{BB962C8B-B14F-4D97-AF65-F5344CB8AC3E}">
        <p14:creationId xmlns:p14="http://schemas.microsoft.com/office/powerpoint/2010/main" val="327872321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E46FE1C-84C9-5844-893F-BFBEA8E0C7EF}" type="datetimeFigureOut">
              <a:rPr lang="en-US" smtClean="0"/>
              <a:t>9/17/12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3773996-4E76-9A49-B726-0FA6434F9F6C}" type="slidenum">
              <a:rPr lang="en-US" smtClean="0"/>
              <a:t>‹#›</a:t>
            </a:fld>
            <a:endParaRPr lang="en-US"/>
          </a:p>
        </p:txBody>
      </p:sp>
    </p:spTree>
    <p:extLst>
      <p:ext uri="{BB962C8B-B14F-4D97-AF65-F5344CB8AC3E}">
        <p14:creationId xmlns:p14="http://schemas.microsoft.com/office/powerpoint/2010/main" val="351258024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E46FE1C-84C9-5844-893F-BFBEA8E0C7EF}" type="datetimeFigureOut">
              <a:rPr lang="en-US" smtClean="0"/>
              <a:t>9/17/12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3773996-4E76-9A49-B726-0FA6434F9F6C}" type="slidenum">
              <a:rPr lang="en-US" smtClean="0"/>
              <a:t>‹#›</a:t>
            </a:fld>
            <a:endParaRPr lang="en-US"/>
          </a:p>
        </p:txBody>
      </p:sp>
    </p:spTree>
    <p:extLst>
      <p:ext uri="{BB962C8B-B14F-4D97-AF65-F5344CB8AC3E}">
        <p14:creationId xmlns:p14="http://schemas.microsoft.com/office/powerpoint/2010/main" val="129780382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E46FE1C-84C9-5844-893F-BFBEA8E0C7EF}" type="datetimeFigureOut">
              <a:rPr lang="en-US" smtClean="0"/>
              <a:t>9/17/12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3773996-4E76-9A49-B726-0FA6434F9F6C}" type="slidenum">
              <a:rPr lang="en-US" smtClean="0"/>
              <a:t>‹#›</a:t>
            </a:fld>
            <a:endParaRPr lang="en-US"/>
          </a:p>
        </p:txBody>
      </p:sp>
    </p:spTree>
    <p:extLst>
      <p:ext uri="{BB962C8B-B14F-4D97-AF65-F5344CB8AC3E}">
        <p14:creationId xmlns:p14="http://schemas.microsoft.com/office/powerpoint/2010/main" val="173174251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E46FE1C-84C9-5844-893F-BFBEA8E0C7EF}" type="datetimeFigureOut">
              <a:rPr lang="en-US" smtClean="0"/>
              <a:t>9/17/12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3773996-4E76-9A49-B726-0FA6434F9F6C}" type="slidenum">
              <a:rPr lang="en-US" smtClean="0"/>
              <a:t>‹#›</a:t>
            </a:fld>
            <a:endParaRPr lang="en-US"/>
          </a:p>
        </p:txBody>
      </p:sp>
    </p:spTree>
    <p:extLst>
      <p:ext uri="{BB962C8B-B14F-4D97-AF65-F5344CB8AC3E}">
        <p14:creationId xmlns:p14="http://schemas.microsoft.com/office/powerpoint/2010/main" val="1035440451"/>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E46FE1C-84C9-5844-893F-BFBEA8E0C7EF}" type="datetimeFigureOut">
              <a:rPr lang="en-US" smtClean="0"/>
              <a:t>9/17/12</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3773996-4E76-9A49-B726-0FA6434F9F6C}" type="slidenum">
              <a:rPr lang="en-US" smtClean="0"/>
              <a:t>‹#›</a:t>
            </a:fld>
            <a:endParaRPr lang="en-US"/>
          </a:p>
        </p:txBody>
      </p:sp>
    </p:spTree>
    <p:extLst>
      <p:ext uri="{BB962C8B-B14F-4D97-AF65-F5344CB8AC3E}">
        <p14:creationId xmlns:p14="http://schemas.microsoft.com/office/powerpoint/2010/main" val="393873490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pn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The Catholic Church</a:t>
            </a:r>
            <a:br>
              <a:rPr lang="en-US" dirty="0" smtClean="0"/>
            </a:br>
            <a:r>
              <a:rPr lang="en-US" dirty="0" smtClean="0"/>
              <a:t>and its Theory of Authority</a:t>
            </a:r>
            <a:endParaRPr lang="en-US" dirty="0"/>
          </a:p>
        </p:txBody>
      </p:sp>
      <p:sp>
        <p:nvSpPr>
          <p:cNvPr id="3" name="Subtitle 2"/>
          <p:cNvSpPr>
            <a:spLocks noGrp="1"/>
          </p:cNvSpPr>
          <p:nvPr>
            <p:ph type="subTitle" idx="1"/>
          </p:nvPr>
        </p:nvSpPr>
        <p:spPr/>
        <p:txBody>
          <a:bodyPr/>
          <a:lstStyle/>
          <a:p>
            <a:endParaRPr lang="en-US" dirty="0"/>
          </a:p>
        </p:txBody>
      </p:sp>
    </p:spTree>
    <p:extLst>
      <p:ext uri="{BB962C8B-B14F-4D97-AF65-F5344CB8AC3E}">
        <p14:creationId xmlns:p14="http://schemas.microsoft.com/office/powerpoint/2010/main" val="255122897"/>
      </p:ext>
    </p:extLst>
  </p:cSld>
  <p:clrMapOvr>
    <a:masterClrMapping/>
  </p:clrMapOvr>
  <p:timing>
    <p:tnLst>
      <p:par>
        <p:cTn xmlns:p14="http://schemas.microsoft.com/office/powerpoint/2010/mai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marL="0" indent="0">
              <a:buNone/>
            </a:pPr>
            <a:r>
              <a:rPr lang="en-US" dirty="0" smtClean="0"/>
              <a:t>9. Thus, what is a key teaching about apostolic authority, per the Catholic Church?</a:t>
            </a:r>
          </a:p>
          <a:p>
            <a:r>
              <a:rPr lang="en-US" dirty="0" smtClean="0"/>
              <a:t>The Bishops (even to this day) that have guided and governed the Catholic Church did so (and still do so) with authority handed down to them, authority that originally came from the Apostles of Jesus Christ himself.</a:t>
            </a:r>
            <a:endParaRPr lang="en-US" dirty="0"/>
          </a:p>
        </p:txBody>
      </p:sp>
    </p:spTree>
    <p:extLst>
      <p:ext uri="{BB962C8B-B14F-4D97-AF65-F5344CB8AC3E}">
        <p14:creationId xmlns:p14="http://schemas.microsoft.com/office/powerpoint/2010/main" val="1030428854"/>
      </p:ext>
    </p:extLst>
  </p:cSld>
  <p:clrMapOvr>
    <a:masterClrMapping/>
  </p:clrMapOvr>
  <p:timing>
    <p:tnLst>
      <p:par>
        <p:cTn xmlns:p14="http://schemas.microsoft.com/office/powerpoint/2010/mai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lnSpcReduction="10000"/>
          </a:bodyPr>
          <a:lstStyle/>
          <a:p>
            <a:pPr marL="0" indent="0">
              <a:buNone/>
            </a:pPr>
            <a:r>
              <a:rPr lang="en-US" dirty="0" smtClean="0"/>
              <a:t>10. In essence, the Church teaching about apostolic authority is essential in establishing what additional Church teaching?</a:t>
            </a:r>
          </a:p>
          <a:p>
            <a:r>
              <a:rPr lang="en-US" dirty="0" smtClean="0"/>
              <a:t>That the Roman Catholic Church is the true and complete Church as established by Jesus Christ and His Apostles</a:t>
            </a:r>
          </a:p>
          <a:p>
            <a:r>
              <a:rPr lang="en-US" dirty="0" smtClean="0"/>
              <a:t>In short, per Church teaching, the current Catholic Church is the same ancient Church established by Jesus Christ</a:t>
            </a:r>
            <a:endParaRPr lang="en-US" dirty="0"/>
          </a:p>
        </p:txBody>
      </p:sp>
    </p:spTree>
    <p:extLst>
      <p:ext uri="{BB962C8B-B14F-4D97-AF65-F5344CB8AC3E}">
        <p14:creationId xmlns:p14="http://schemas.microsoft.com/office/powerpoint/2010/main" val="3350004936"/>
      </p:ext>
    </p:extLst>
  </p:cSld>
  <p:clrMapOvr>
    <a:masterClrMapping/>
  </p:clrMapOvr>
  <p:timing>
    <p:tnLst>
      <p:par>
        <p:cTn xmlns:p14="http://schemas.microsoft.com/office/powerpoint/2010/mai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92500" lnSpcReduction="10000"/>
          </a:bodyPr>
          <a:lstStyle/>
          <a:p>
            <a:pPr marL="0" indent="0">
              <a:buNone/>
            </a:pPr>
            <a:r>
              <a:rPr lang="en-US" dirty="0" smtClean="0"/>
              <a:t>11. Regarding the Catholic Church’s teaching about its own authority, how does it differ from many of the Protestant Churches of our time?</a:t>
            </a:r>
          </a:p>
          <a:p>
            <a:r>
              <a:rPr lang="en-US" dirty="0" smtClean="0"/>
              <a:t>Many Protestant denominations and sects largely claim to be faithful to Christian truth, but most DO NOT claim to have received their teaching authority through apostolic succession</a:t>
            </a:r>
          </a:p>
          <a:p>
            <a:r>
              <a:rPr lang="en-US" dirty="0" smtClean="0"/>
              <a:t>The Catholic Church, however, claims not only the ability to teach Christian truth, but also the special authority to do so.</a:t>
            </a:r>
            <a:endParaRPr lang="en-US" dirty="0"/>
          </a:p>
        </p:txBody>
      </p:sp>
    </p:spTree>
    <p:extLst>
      <p:ext uri="{BB962C8B-B14F-4D97-AF65-F5344CB8AC3E}">
        <p14:creationId xmlns:p14="http://schemas.microsoft.com/office/powerpoint/2010/main" val="2648237895"/>
      </p:ext>
    </p:extLst>
  </p:cSld>
  <p:clrMapOvr>
    <a:masterClrMapping/>
  </p:clrMapOvr>
  <p:timing>
    <p:tnLst>
      <p:par>
        <p:cTn xmlns:p14="http://schemas.microsoft.com/office/powerpoint/2010/mai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marL="0" indent="0">
              <a:buNone/>
            </a:pPr>
            <a:r>
              <a:rPr lang="en-US" dirty="0" smtClean="0"/>
              <a:t>12. According to Catholic teaching, who was the chief of the Apostles?</a:t>
            </a:r>
          </a:p>
          <a:p>
            <a:r>
              <a:rPr lang="en-US" dirty="0" smtClean="0"/>
              <a:t>Peter</a:t>
            </a:r>
          </a:p>
          <a:p>
            <a:pPr marL="0" indent="0">
              <a:buNone/>
            </a:pPr>
            <a:endParaRPr lang="en-US" dirty="0"/>
          </a:p>
          <a:p>
            <a:pPr marL="0" indent="0">
              <a:buNone/>
            </a:pPr>
            <a:r>
              <a:rPr lang="en-US" dirty="0" smtClean="0"/>
              <a:t>13. According to Catholic tradition, to where did Peter ultimately travel to?</a:t>
            </a:r>
          </a:p>
          <a:p>
            <a:r>
              <a:rPr lang="en-US" dirty="0" smtClean="0"/>
              <a:t>Rome, the capital city of the Roman Empire</a:t>
            </a:r>
            <a:endParaRPr lang="en-US" dirty="0"/>
          </a:p>
        </p:txBody>
      </p:sp>
    </p:spTree>
    <p:extLst>
      <p:ext uri="{BB962C8B-B14F-4D97-AF65-F5344CB8AC3E}">
        <p14:creationId xmlns:p14="http://schemas.microsoft.com/office/powerpoint/2010/main" val="1736838080"/>
      </p:ext>
    </p:extLst>
  </p:cSld>
  <p:clrMapOvr>
    <a:masterClrMapping/>
  </p:clrMapOvr>
  <p:timing>
    <p:tnLst>
      <p:par>
        <p:cTn xmlns:p14="http://schemas.microsoft.com/office/powerpoint/2010/mai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marL="0" indent="0">
              <a:buNone/>
            </a:pPr>
            <a:r>
              <a:rPr lang="en-US" dirty="0" smtClean="0"/>
              <a:t>14. According to Catholic tradition, what became of Peter in Rome?</a:t>
            </a:r>
          </a:p>
          <a:p>
            <a:r>
              <a:rPr lang="en-US" dirty="0" smtClean="0"/>
              <a:t>Per Church teaching, Peter became the Bishop of Rome</a:t>
            </a:r>
          </a:p>
          <a:p>
            <a:r>
              <a:rPr lang="en-US" dirty="0" smtClean="0"/>
              <a:t>Per Church teaching, Peter was martyred (killed) for his faith, and was crucified upside-down</a:t>
            </a:r>
            <a:endParaRPr lang="en-US" dirty="0"/>
          </a:p>
        </p:txBody>
      </p:sp>
    </p:spTree>
    <p:extLst>
      <p:ext uri="{BB962C8B-B14F-4D97-AF65-F5344CB8AC3E}">
        <p14:creationId xmlns:p14="http://schemas.microsoft.com/office/powerpoint/2010/main" val="2963936537"/>
      </p:ext>
    </p:extLst>
  </p:cSld>
  <p:clrMapOvr>
    <a:masterClrMapping/>
  </p:clrMapOvr>
  <p:timing>
    <p:tnLst>
      <p:par>
        <p:cTn xmlns:p14="http://schemas.microsoft.com/office/powerpoint/2010/mai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92500" lnSpcReduction="20000"/>
          </a:bodyPr>
          <a:lstStyle/>
          <a:p>
            <a:pPr marL="0" indent="0">
              <a:buNone/>
            </a:pPr>
            <a:r>
              <a:rPr lang="en-US" dirty="0" smtClean="0"/>
              <a:t>15. Per Catholic teaching, the Bishops of Rome who came after Peter inherited what?</a:t>
            </a:r>
          </a:p>
          <a:p>
            <a:r>
              <a:rPr lang="en-US" dirty="0" smtClean="0"/>
              <a:t>Peter’s teaching and governing authority for the Catholic (universal) Church.</a:t>
            </a:r>
          </a:p>
          <a:p>
            <a:pPr marL="0" indent="0">
              <a:buNone/>
            </a:pPr>
            <a:endParaRPr lang="en-US" dirty="0"/>
          </a:p>
          <a:p>
            <a:pPr marL="0" indent="0">
              <a:buNone/>
            </a:pPr>
            <a:r>
              <a:rPr lang="en-US" dirty="0" smtClean="0"/>
              <a:t>16. According to the Catholic Church, what was so special about the Apostle Peter?</a:t>
            </a:r>
          </a:p>
          <a:p>
            <a:r>
              <a:rPr lang="en-US" dirty="0" smtClean="0"/>
              <a:t>Jesus himself chose Peter, and declared that upon the rock that was Peter,  He (Jesus) would build his church, and that the gates of Hell would not prevail against it.</a:t>
            </a:r>
            <a:endParaRPr lang="en-US" dirty="0"/>
          </a:p>
        </p:txBody>
      </p:sp>
    </p:spTree>
    <p:extLst>
      <p:ext uri="{BB962C8B-B14F-4D97-AF65-F5344CB8AC3E}">
        <p14:creationId xmlns:p14="http://schemas.microsoft.com/office/powerpoint/2010/main" val="3738348599"/>
      </p:ext>
    </p:extLst>
  </p:cSld>
  <p:clrMapOvr>
    <a:masterClrMapping/>
  </p:clrMapOvr>
  <p:timing>
    <p:tnLst>
      <p:par>
        <p:cTn xmlns:p14="http://schemas.microsoft.com/office/powerpoint/2010/mai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92500" lnSpcReduction="10000"/>
          </a:bodyPr>
          <a:lstStyle/>
          <a:p>
            <a:pPr marL="0" indent="0">
              <a:buNone/>
            </a:pPr>
            <a:r>
              <a:rPr lang="en-US" dirty="0" smtClean="0"/>
              <a:t>17. Thus, according to the Catholic Church, the Bishop of Rome occupies whose office, and has inherited whose authority?</a:t>
            </a:r>
          </a:p>
          <a:p>
            <a:r>
              <a:rPr lang="en-US" dirty="0" smtClean="0"/>
              <a:t>Peter’s</a:t>
            </a:r>
          </a:p>
          <a:p>
            <a:pPr marL="0" indent="0">
              <a:buNone/>
            </a:pPr>
            <a:endParaRPr lang="en-US" dirty="0"/>
          </a:p>
          <a:p>
            <a:pPr marL="0" indent="0">
              <a:buNone/>
            </a:pPr>
            <a:r>
              <a:rPr lang="en-US" dirty="0" smtClean="0"/>
              <a:t>18. In time, the Bishop of Rome became known by what name?</a:t>
            </a:r>
          </a:p>
          <a:p>
            <a:r>
              <a:rPr lang="en-US" dirty="0" smtClean="0"/>
              <a:t>Pope</a:t>
            </a:r>
          </a:p>
          <a:p>
            <a:r>
              <a:rPr lang="en-US" dirty="0" smtClean="0"/>
              <a:t>In short, </a:t>
            </a:r>
            <a:r>
              <a:rPr lang="en-US" i="1" dirty="0" smtClean="0"/>
              <a:t>Pope</a:t>
            </a:r>
            <a:r>
              <a:rPr lang="en-US" dirty="0" smtClean="0"/>
              <a:t> means “father.”</a:t>
            </a:r>
            <a:endParaRPr lang="en-US" dirty="0"/>
          </a:p>
        </p:txBody>
      </p:sp>
    </p:spTree>
    <p:extLst>
      <p:ext uri="{BB962C8B-B14F-4D97-AF65-F5344CB8AC3E}">
        <p14:creationId xmlns:p14="http://schemas.microsoft.com/office/powerpoint/2010/main" val="2917541140"/>
      </p:ext>
    </p:extLst>
  </p:cSld>
  <p:clrMapOvr>
    <a:masterClrMapping/>
  </p:clrMapOvr>
  <p:timing>
    <p:tnLst>
      <p:par>
        <p:cTn xmlns:p14="http://schemas.microsoft.com/office/powerpoint/2010/mai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lnSpcReduction="10000"/>
          </a:bodyPr>
          <a:lstStyle/>
          <a:p>
            <a:pPr marL="0" indent="0">
              <a:buNone/>
            </a:pPr>
            <a:r>
              <a:rPr lang="en-US" dirty="0" smtClean="0"/>
              <a:t>19. Thus the authority of the Pope during the 1000 years after the fall of the Roman Empire (which had largely fallen by 476 AD) was based on what core Catholic teachings?</a:t>
            </a:r>
          </a:p>
          <a:p>
            <a:r>
              <a:rPr lang="en-US" dirty="0" smtClean="0"/>
              <a:t>The teachings of </a:t>
            </a:r>
            <a:r>
              <a:rPr lang="en-US" i="1" dirty="0" smtClean="0"/>
              <a:t>apostolic authority</a:t>
            </a:r>
            <a:r>
              <a:rPr lang="en-US" dirty="0" smtClean="0"/>
              <a:t> and </a:t>
            </a:r>
            <a:r>
              <a:rPr lang="en-US" i="1" dirty="0" smtClean="0"/>
              <a:t>apostolic succession</a:t>
            </a:r>
            <a:endParaRPr lang="en-US" dirty="0" smtClean="0"/>
          </a:p>
          <a:p>
            <a:r>
              <a:rPr lang="en-US" dirty="0" smtClean="0"/>
              <a:t>The Pope, in essence, inherited his authority from Peter on the grounds that he had inherited Peter’s office</a:t>
            </a:r>
            <a:endParaRPr lang="en-US" dirty="0"/>
          </a:p>
        </p:txBody>
      </p:sp>
    </p:spTree>
    <p:extLst>
      <p:ext uri="{BB962C8B-B14F-4D97-AF65-F5344CB8AC3E}">
        <p14:creationId xmlns:p14="http://schemas.microsoft.com/office/powerpoint/2010/main" val="4154631717"/>
      </p:ext>
    </p:extLst>
  </p:cSld>
  <p:clrMapOvr>
    <a:masterClrMapping/>
  </p:clrMapOvr>
  <p:timing>
    <p:tnLst>
      <p:par>
        <p:cTn xmlns:p14="http://schemas.microsoft.com/office/powerpoint/2010/mai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marL="0" indent="0">
              <a:buNone/>
            </a:pPr>
            <a:r>
              <a:rPr lang="en-US" dirty="0" smtClean="0"/>
              <a:t>20. By the late 1400s and early 1500s, in central and western Europe, the spiritual head of Christendom (i.e. those lands in which Christianity was dominant) was seen as whom?</a:t>
            </a:r>
          </a:p>
          <a:p>
            <a:r>
              <a:rPr lang="en-US" dirty="0" smtClean="0"/>
              <a:t>The Pope, the Bishop of Rome</a:t>
            </a:r>
            <a:endParaRPr lang="en-US" dirty="0"/>
          </a:p>
        </p:txBody>
      </p:sp>
    </p:spTree>
    <p:extLst>
      <p:ext uri="{BB962C8B-B14F-4D97-AF65-F5344CB8AC3E}">
        <p14:creationId xmlns:p14="http://schemas.microsoft.com/office/powerpoint/2010/main" val="470354578"/>
      </p:ext>
    </p:extLst>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Papal Insignia</a:t>
            </a:r>
            <a:endParaRPr lang="en-US" dirty="0"/>
          </a:p>
        </p:txBody>
      </p:sp>
      <p:pic>
        <p:nvPicPr>
          <p:cNvPr id="4" name="Content Placeholder 3" descr="200px-Emblem_of_the_Papacy_SE.svg.png"/>
          <p:cNvPicPr>
            <a:picLocks noGrp="1" noChangeAspect="1"/>
          </p:cNvPicPr>
          <p:nvPr>
            <p:ph idx="1"/>
          </p:nvPr>
        </p:nvPicPr>
        <p:blipFill>
          <a:blip r:embed="rId2">
            <a:extLst>
              <a:ext uri="{28A0092B-C50C-407E-A947-70E740481C1C}">
                <a14:useLocalDpi xmlns:a14="http://schemas.microsoft.com/office/drawing/2010/main" val="0"/>
              </a:ext>
            </a:extLst>
          </a:blip>
          <a:srcRect l="-73190" r="-73190"/>
          <a:stretch>
            <a:fillRect/>
          </a:stretch>
        </p:blipFill>
        <p:spPr/>
      </p:pic>
    </p:spTree>
    <p:extLst>
      <p:ext uri="{BB962C8B-B14F-4D97-AF65-F5344CB8AC3E}">
        <p14:creationId xmlns:p14="http://schemas.microsoft.com/office/powerpoint/2010/main" val="3105596081"/>
      </p:ext>
    </p:extLst>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 quick note</a:t>
            </a:r>
            <a:endParaRPr lang="en-US" dirty="0"/>
          </a:p>
        </p:txBody>
      </p:sp>
      <p:sp>
        <p:nvSpPr>
          <p:cNvPr id="3" name="Content Placeholder 2"/>
          <p:cNvSpPr>
            <a:spLocks noGrp="1"/>
          </p:cNvSpPr>
          <p:nvPr>
            <p:ph idx="1"/>
          </p:nvPr>
        </p:nvSpPr>
        <p:spPr/>
        <p:txBody>
          <a:bodyPr>
            <a:normAutofit fontScale="70000" lnSpcReduction="20000"/>
          </a:bodyPr>
          <a:lstStyle/>
          <a:p>
            <a:pPr marL="0" indent="0">
              <a:buNone/>
            </a:pPr>
            <a:r>
              <a:rPr lang="en-US" dirty="0" smtClean="0"/>
              <a:t>The following is a brief summary of some of the  teachings and doctrines of the Catholic Church pertaining to its own spiritual authority.  For the record, I am not a member of the Catholic Church, and my knowledge and understanding of Catholic teachings and doctrines are certainly not as complete as I would like.  </a:t>
            </a:r>
          </a:p>
          <a:p>
            <a:pPr marL="0" indent="0">
              <a:buNone/>
            </a:pPr>
            <a:endParaRPr lang="en-US" dirty="0"/>
          </a:p>
          <a:p>
            <a:pPr marL="0" indent="0">
              <a:buNone/>
            </a:pPr>
            <a:r>
              <a:rPr lang="en-US" dirty="0" smtClean="0"/>
              <a:t>But having said that, what follows is what I believe to be a conscientious and helpful description of certain key teachings and doctrines held by the Church, particularly some that are relevant to understanding the rupture between the Protestant Reformers and the Church during the 1500s.</a:t>
            </a:r>
          </a:p>
          <a:p>
            <a:pPr marL="0" indent="0">
              <a:buNone/>
            </a:pPr>
            <a:endParaRPr lang="en-US" dirty="0"/>
          </a:p>
          <a:p>
            <a:pPr marL="0" indent="0">
              <a:buNone/>
            </a:pPr>
            <a:r>
              <a:rPr lang="en-US" dirty="0" smtClean="0"/>
              <a:t>It is NOT a complete description of the Catholic Faith in its entirety. </a:t>
            </a:r>
          </a:p>
          <a:p>
            <a:pPr marL="0" indent="0">
              <a:buNone/>
            </a:pPr>
            <a:endParaRPr lang="en-US" dirty="0"/>
          </a:p>
          <a:p>
            <a:pPr marL="0" indent="0">
              <a:buNone/>
            </a:pPr>
            <a:r>
              <a:rPr lang="en-US" dirty="0" smtClean="0"/>
              <a:t>But I hope that what you find here will be informative.</a:t>
            </a:r>
            <a:endParaRPr lang="en-US" dirty="0"/>
          </a:p>
        </p:txBody>
      </p:sp>
    </p:spTree>
    <p:extLst>
      <p:ext uri="{BB962C8B-B14F-4D97-AF65-F5344CB8AC3E}">
        <p14:creationId xmlns:p14="http://schemas.microsoft.com/office/powerpoint/2010/main" val="72254110"/>
      </p:ext>
    </p:extLst>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marL="514350" indent="-514350">
              <a:buAutoNum type="arabicPeriod"/>
            </a:pPr>
            <a:r>
              <a:rPr lang="en-US" dirty="0" smtClean="0"/>
              <a:t>What does the term </a:t>
            </a:r>
            <a:r>
              <a:rPr lang="en-US" i="1" dirty="0" smtClean="0"/>
              <a:t>catholic </a:t>
            </a:r>
            <a:r>
              <a:rPr lang="en-US" dirty="0" smtClean="0"/>
              <a:t>mean?</a:t>
            </a:r>
          </a:p>
          <a:p>
            <a:r>
              <a:rPr lang="en-US" dirty="0" smtClean="0"/>
              <a:t>Essentially it means </a:t>
            </a:r>
            <a:r>
              <a:rPr lang="en-US" i="1" dirty="0" smtClean="0"/>
              <a:t>universal</a:t>
            </a:r>
            <a:endParaRPr lang="en-US" dirty="0" smtClean="0"/>
          </a:p>
          <a:p>
            <a:r>
              <a:rPr lang="en-US" dirty="0" smtClean="0"/>
              <a:t>In short, the Catholic Church claims to be the universal church, i.e. the true church founded by Jesus Christ roughly 2000 years ago</a:t>
            </a:r>
          </a:p>
          <a:p>
            <a:r>
              <a:rPr lang="en-US" dirty="0" smtClean="0"/>
              <a:t>According to Christian tradition and scripture, Jesus was  born during the reign of Caesar Augustus around 6 B.C. </a:t>
            </a:r>
            <a:endParaRPr lang="en-US" dirty="0"/>
          </a:p>
        </p:txBody>
      </p:sp>
    </p:spTree>
    <p:extLst>
      <p:ext uri="{BB962C8B-B14F-4D97-AF65-F5344CB8AC3E}">
        <p14:creationId xmlns:p14="http://schemas.microsoft.com/office/powerpoint/2010/main" val="3404375656"/>
      </p:ext>
    </p:extLst>
  </p:cSld>
  <p:clrMapOvr>
    <a:masterClrMapping/>
  </p:clrMapOvr>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dirty="0"/>
          </a:p>
        </p:txBody>
      </p:sp>
      <p:sp>
        <p:nvSpPr>
          <p:cNvPr id="3" name="Content Placeholder 2"/>
          <p:cNvSpPr>
            <a:spLocks noGrp="1"/>
          </p:cNvSpPr>
          <p:nvPr>
            <p:ph idx="1"/>
          </p:nvPr>
        </p:nvSpPr>
        <p:spPr/>
        <p:txBody>
          <a:bodyPr/>
          <a:lstStyle/>
          <a:p>
            <a:pPr marL="0" indent="0">
              <a:buNone/>
            </a:pPr>
            <a:r>
              <a:rPr lang="en-US" dirty="0" smtClean="0"/>
              <a:t>2. According to the Catholic Church, upon who’s authority was the Church founded?</a:t>
            </a:r>
          </a:p>
          <a:p>
            <a:r>
              <a:rPr lang="en-US" dirty="0" smtClean="0"/>
              <a:t>Jesus Christ, the Son of God</a:t>
            </a:r>
          </a:p>
          <a:p>
            <a:pPr marL="0" indent="0">
              <a:buNone/>
            </a:pPr>
            <a:endParaRPr lang="en-US" dirty="0"/>
          </a:p>
          <a:p>
            <a:pPr marL="0" indent="0">
              <a:buNone/>
            </a:pPr>
            <a:r>
              <a:rPr lang="en-US" dirty="0" smtClean="0"/>
              <a:t>3. More specifically, to whom did Jesus authorize to govern the Church?</a:t>
            </a:r>
          </a:p>
          <a:p>
            <a:r>
              <a:rPr lang="en-US" dirty="0" smtClean="0"/>
              <a:t>The Apostles</a:t>
            </a:r>
          </a:p>
          <a:p>
            <a:r>
              <a:rPr lang="en-US" dirty="0" smtClean="0"/>
              <a:t>AKA: The Disciples</a:t>
            </a:r>
            <a:endParaRPr lang="en-US" dirty="0"/>
          </a:p>
        </p:txBody>
      </p:sp>
    </p:spTree>
    <p:extLst>
      <p:ext uri="{BB962C8B-B14F-4D97-AF65-F5344CB8AC3E}">
        <p14:creationId xmlns:p14="http://schemas.microsoft.com/office/powerpoint/2010/main" val="1750367444"/>
      </p:ext>
    </p:extLst>
  </p:cSld>
  <p:clrMapOvr>
    <a:masterClrMapping/>
  </p:clrMapOvr>
  <p:timing>
    <p:tnLst>
      <p:par>
        <p:cTn xmlns:p14="http://schemas.microsoft.com/office/powerpoint/2010/mai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85000" lnSpcReduction="10000"/>
          </a:bodyPr>
          <a:lstStyle/>
          <a:p>
            <a:pPr marL="0" indent="0">
              <a:buNone/>
            </a:pPr>
            <a:r>
              <a:rPr lang="en-US" dirty="0" smtClean="0"/>
              <a:t>4. Who were some of the Apostles?</a:t>
            </a:r>
          </a:p>
          <a:p>
            <a:r>
              <a:rPr lang="en-US" dirty="0" smtClean="0"/>
              <a:t>Peter, Andrew, James, John, Bartholomew, Thaddeus, Simon, Matthew, Philip, etc.</a:t>
            </a:r>
          </a:p>
          <a:p>
            <a:r>
              <a:rPr lang="en-US" dirty="0" smtClean="0"/>
              <a:t>Later—years after the crucifixion of Christ-- Saul of Tarsus converted to Christianity and became known as Paul</a:t>
            </a:r>
          </a:p>
          <a:p>
            <a:pPr marL="0" indent="0">
              <a:buNone/>
            </a:pPr>
            <a:endParaRPr lang="en-US" dirty="0"/>
          </a:p>
          <a:p>
            <a:pPr marL="0" indent="0">
              <a:buNone/>
            </a:pPr>
            <a:r>
              <a:rPr lang="en-US" dirty="0" smtClean="0"/>
              <a:t>5. According to the New Testament and Christian tradition, who was the disciple who betrayed Jesus?</a:t>
            </a:r>
          </a:p>
          <a:p>
            <a:r>
              <a:rPr lang="en-US" dirty="0" smtClean="0"/>
              <a:t>Judas Iscariot</a:t>
            </a:r>
            <a:endParaRPr lang="en-US" dirty="0"/>
          </a:p>
        </p:txBody>
      </p:sp>
    </p:spTree>
    <p:extLst>
      <p:ext uri="{BB962C8B-B14F-4D97-AF65-F5344CB8AC3E}">
        <p14:creationId xmlns:p14="http://schemas.microsoft.com/office/powerpoint/2010/main" val="360521577"/>
      </p:ext>
    </p:extLst>
  </p:cSld>
  <p:clrMapOvr>
    <a:masterClrMapping/>
  </p:clrMapOvr>
  <p:timing>
    <p:tnLst>
      <p:par>
        <p:cTn xmlns:p14="http://schemas.microsoft.com/office/powerpoint/2010/mai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92500"/>
          </a:bodyPr>
          <a:lstStyle/>
          <a:p>
            <a:pPr marL="0" indent="0">
              <a:buNone/>
            </a:pPr>
            <a:r>
              <a:rPr lang="en-US" dirty="0" smtClean="0"/>
              <a:t>6. According to Christian tradition and scripture, what happened to Jesus Christ?</a:t>
            </a:r>
          </a:p>
          <a:p>
            <a:r>
              <a:rPr lang="en-US" dirty="0" smtClean="0"/>
              <a:t>After a few years of public ministry, he came into conflict with local Judean religious authorities, was arrested, was crucified by Roman authorities, died, and rose from the dead the third day after the crucifixion</a:t>
            </a:r>
          </a:p>
          <a:p>
            <a:r>
              <a:rPr lang="en-US" dirty="0" smtClean="0"/>
              <a:t>Jesus later appeared to his Apostles, ministered to them, and then ascended into Heaven.</a:t>
            </a:r>
            <a:endParaRPr lang="en-US" dirty="0"/>
          </a:p>
        </p:txBody>
      </p:sp>
    </p:spTree>
    <p:extLst>
      <p:ext uri="{BB962C8B-B14F-4D97-AF65-F5344CB8AC3E}">
        <p14:creationId xmlns:p14="http://schemas.microsoft.com/office/powerpoint/2010/main" val="1776305404"/>
      </p:ext>
    </p:extLst>
  </p:cSld>
  <p:clrMapOvr>
    <a:masterClrMapping/>
  </p:clrMapOvr>
  <p:timing>
    <p:tnLst>
      <p:par>
        <p:cTn xmlns:p14="http://schemas.microsoft.com/office/powerpoint/2010/mai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dirty="0"/>
          </a:p>
        </p:txBody>
      </p:sp>
      <p:sp>
        <p:nvSpPr>
          <p:cNvPr id="3" name="Content Placeholder 2"/>
          <p:cNvSpPr>
            <a:spLocks noGrp="1"/>
          </p:cNvSpPr>
          <p:nvPr>
            <p:ph idx="1"/>
          </p:nvPr>
        </p:nvSpPr>
        <p:spPr/>
        <p:txBody>
          <a:bodyPr>
            <a:normAutofit lnSpcReduction="10000"/>
          </a:bodyPr>
          <a:lstStyle/>
          <a:p>
            <a:pPr marL="0" indent="0">
              <a:buNone/>
            </a:pPr>
            <a:r>
              <a:rPr lang="en-US" dirty="0" smtClean="0"/>
              <a:t>7. According to the Catholic Church, Jesus gave his Apostles the authority to do what sorts of things?</a:t>
            </a:r>
          </a:p>
          <a:p>
            <a:r>
              <a:rPr lang="en-US" dirty="0" smtClean="0"/>
              <a:t>Proclaim the message of Christ and the essential truths of the Faith</a:t>
            </a:r>
          </a:p>
          <a:p>
            <a:r>
              <a:rPr lang="en-US" dirty="0" smtClean="0"/>
              <a:t>Administer the sacraments of the Church (e.g. baptism and communion)</a:t>
            </a:r>
          </a:p>
          <a:p>
            <a:r>
              <a:rPr lang="en-US" dirty="0" smtClean="0"/>
              <a:t>Ensure the authenticity and accuracy of Christian teachings</a:t>
            </a:r>
          </a:p>
          <a:p>
            <a:endParaRPr lang="en-US" dirty="0"/>
          </a:p>
        </p:txBody>
      </p:sp>
    </p:spTree>
    <p:extLst>
      <p:ext uri="{BB962C8B-B14F-4D97-AF65-F5344CB8AC3E}">
        <p14:creationId xmlns:p14="http://schemas.microsoft.com/office/powerpoint/2010/main" val="2391415701"/>
      </p:ext>
    </p:extLst>
  </p:cSld>
  <p:clrMapOvr>
    <a:masterClrMapping/>
  </p:clrMapOvr>
  <p:timing>
    <p:tnLst>
      <p:par>
        <p:cTn xmlns:p14="http://schemas.microsoft.com/office/powerpoint/2010/mai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a:bodyPr>
          <a:lstStyle/>
          <a:p>
            <a:pPr marL="0" indent="0">
              <a:buNone/>
            </a:pPr>
            <a:r>
              <a:rPr lang="en-US" dirty="0" smtClean="0"/>
              <a:t>8. According to the Catholic Church, what became of this </a:t>
            </a:r>
            <a:r>
              <a:rPr lang="en-US" i="1" dirty="0" smtClean="0"/>
              <a:t>Apostolic Authority?</a:t>
            </a:r>
          </a:p>
          <a:p>
            <a:r>
              <a:rPr lang="en-US" dirty="0" smtClean="0"/>
              <a:t>During their ministries, the Apostles commissioned new ministers to become bishops (i.e. shepherds) of the various Christian congregations</a:t>
            </a:r>
          </a:p>
          <a:p>
            <a:r>
              <a:rPr lang="en-US" dirty="0" smtClean="0"/>
              <a:t>As the Apostles died out, the Bishops inherited this Apostolic Authority</a:t>
            </a:r>
          </a:p>
        </p:txBody>
      </p:sp>
    </p:spTree>
    <p:extLst>
      <p:ext uri="{BB962C8B-B14F-4D97-AF65-F5344CB8AC3E}">
        <p14:creationId xmlns:p14="http://schemas.microsoft.com/office/powerpoint/2010/main" val="1977088868"/>
      </p:ext>
    </p:extLst>
  </p:cSld>
  <p:clrMapOvr>
    <a:masterClrMapping/>
  </p:clrMapOvr>
  <p:timing>
    <p:tnLst>
      <p:par>
        <p:cTn xmlns:p14="http://schemas.microsoft.com/office/powerpoint/2010/mai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73</TotalTime>
  <Words>1013</Words>
  <Application>Microsoft Macintosh PowerPoint</Application>
  <PresentationFormat>On-screen Show (4:3)</PresentationFormat>
  <Paragraphs>68</Paragraphs>
  <Slides>18</Slides>
  <Notes>0</Notes>
  <HiddenSlides>0</HiddenSlides>
  <MMClips>0</MMClips>
  <ScaleCrop>false</ScaleCrop>
  <HeadingPairs>
    <vt:vector size="4" baseType="variant">
      <vt:variant>
        <vt:lpstr>Theme</vt:lpstr>
      </vt:variant>
      <vt:variant>
        <vt:i4>1</vt:i4>
      </vt:variant>
      <vt:variant>
        <vt:lpstr>Slide Titles</vt:lpstr>
      </vt:variant>
      <vt:variant>
        <vt:i4>18</vt:i4>
      </vt:variant>
    </vt:vector>
  </HeadingPairs>
  <TitlesOfParts>
    <vt:vector size="19" baseType="lpstr">
      <vt:lpstr>Office Theme</vt:lpstr>
      <vt:lpstr>The Catholic Church and its Theory of Authority</vt:lpstr>
      <vt:lpstr>The Papal Insignia</vt:lpstr>
      <vt:lpstr>A quick note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Catholic Church Key </dc:title>
  <dc:creator>Mark Leavins</dc:creator>
  <cp:lastModifiedBy>Mark Leavins</cp:lastModifiedBy>
  <cp:revision>20</cp:revision>
  <dcterms:created xsi:type="dcterms:W3CDTF">2012-09-18T02:19:13Z</dcterms:created>
  <dcterms:modified xsi:type="dcterms:W3CDTF">2012-09-18T03:32:17Z</dcterms:modified>
</cp:coreProperties>
</file>

<file path=docProps/thumbnail.jpeg>
</file>